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0"/>
  </p:notesMasterIdLst>
  <p:sldIdLst>
    <p:sldId id="256" r:id="rId2"/>
    <p:sldId id="281" r:id="rId3"/>
    <p:sldId id="257" r:id="rId4"/>
    <p:sldId id="280" r:id="rId5"/>
    <p:sldId id="262" r:id="rId6"/>
    <p:sldId id="282" r:id="rId7"/>
    <p:sldId id="261" r:id="rId8"/>
    <p:sldId id="283" r:id="rId9"/>
    <p:sldId id="284" r:id="rId10"/>
    <p:sldId id="285" r:id="rId11"/>
    <p:sldId id="293" r:id="rId12"/>
    <p:sldId id="286" r:id="rId13"/>
    <p:sldId id="294" r:id="rId14"/>
    <p:sldId id="287" r:id="rId15"/>
    <p:sldId id="288" r:id="rId16"/>
    <p:sldId id="269" r:id="rId17"/>
    <p:sldId id="270" r:id="rId18"/>
    <p:sldId id="295" r:id="rId19"/>
    <p:sldId id="289" r:id="rId20"/>
    <p:sldId id="296" r:id="rId21"/>
    <p:sldId id="276" r:id="rId22"/>
    <p:sldId id="277" r:id="rId23"/>
    <p:sldId id="290" r:id="rId24"/>
    <p:sldId id="291" r:id="rId25"/>
    <p:sldId id="278" r:id="rId26"/>
    <p:sldId id="292" r:id="rId27"/>
    <p:sldId id="297" r:id="rId28"/>
    <p:sldId id="298" r:id="rId2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背景介绍" id="{6FE9ECB7-593D-49B0-9085-7C6DDBA59224}">
          <p14:sldIdLst>
            <p14:sldId id="256"/>
            <p14:sldId id="281"/>
            <p14:sldId id="257"/>
            <p14:sldId id="280"/>
          </p14:sldIdLst>
        </p14:section>
        <p14:section name="目标检测方法思路" id="{FA06F29E-7111-436A-B765-D6BC85EA0367}">
          <p14:sldIdLst>
            <p14:sldId id="262"/>
            <p14:sldId id="282"/>
            <p14:sldId id="261"/>
            <p14:sldId id="283"/>
            <p14:sldId id="284"/>
            <p14:sldId id="285"/>
            <p14:sldId id="293"/>
            <p14:sldId id="286"/>
            <p14:sldId id="294"/>
            <p14:sldId id="287"/>
            <p14:sldId id="288"/>
            <p14:sldId id="269"/>
            <p14:sldId id="270"/>
          </p14:sldIdLst>
        </p14:section>
        <p14:section name="Fast R-CNN" id="{AAF04712-F446-440D-8453-6708BBBBB38C}">
          <p14:sldIdLst>
            <p14:sldId id="295"/>
            <p14:sldId id="289"/>
            <p14:sldId id="296"/>
            <p14:sldId id="276"/>
            <p14:sldId id="277"/>
          </p14:sldIdLst>
        </p14:section>
        <p14:section name="Faster R-CNN" id="{87AC5D46-2F58-44C3-BEC8-C5338DB13BC2}">
          <p14:sldIdLst>
            <p14:sldId id="290"/>
            <p14:sldId id="291"/>
            <p14:sldId id="278"/>
            <p14:sldId id="292"/>
          </p14:sldIdLst>
        </p14:section>
        <p14:section name="重点回顾" id="{379D5BDB-B59A-49FC-A185-641C9BEA6895}">
          <p14:sldIdLst>
            <p14:sldId id="297"/>
            <p14:sldId id="298"/>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0340" autoAdjust="0"/>
  </p:normalViewPr>
  <p:slideViewPr>
    <p:cSldViewPr snapToGrid="0" showGuides="1">
      <p:cViewPr varScale="1">
        <p:scale>
          <a:sx n="89" d="100"/>
          <a:sy n="89" d="100"/>
        </p:scale>
        <p:origin x="1314" y="9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09B83BC-E8DF-470A-8647-BB363176391E}" type="datetimeFigureOut">
              <a:rPr lang="zh-CN" altLang="en-US" smtClean="0"/>
              <a:t>2018/12/11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6E21C7B-C852-494C-A71E-C886761EEB5D}" type="slidenum">
              <a:rPr lang="zh-CN" altLang="en-US" smtClean="0"/>
              <a:t>‹#›</a:t>
            </a:fld>
            <a:endParaRPr lang="zh-CN" altLang="en-US"/>
          </a:p>
        </p:txBody>
      </p:sp>
    </p:spTree>
    <p:extLst>
      <p:ext uri="{BB962C8B-B14F-4D97-AF65-F5344CB8AC3E}">
        <p14:creationId xmlns:p14="http://schemas.microsoft.com/office/powerpoint/2010/main" val="39947494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zhuanlan.zhihu.com/p/24780433"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6E21C7B-C852-494C-A71E-C886761EEB5D}" type="slidenum">
              <a:rPr lang="zh-CN" altLang="en-US" smtClean="0"/>
              <a:t>1</a:t>
            </a:fld>
            <a:endParaRPr lang="zh-CN" altLang="en-US"/>
          </a:p>
        </p:txBody>
      </p:sp>
    </p:spTree>
    <p:extLst>
      <p:ext uri="{BB962C8B-B14F-4D97-AF65-F5344CB8AC3E}">
        <p14:creationId xmlns:p14="http://schemas.microsoft.com/office/powerpoint/2010/main" val="39771768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只能做分类，所以需要进一步微调</a:t>
            </a:r>
            <a:endParaRPr lang="zh-CN" altLang="en-US" dirty="0"/>
          </a:p>
        </p:txBody>
      </p:sp>
      <p:sp>
        <p:nvSpPr>
          <p:cNvPr id="4" name="灯片编号占位符 3"/>
          <p:cNvSpPr>
            <a:spLocks noGrp="1"/>
          </p:cNvSpPr>
          <p:nvPr>
            <p:ph type="sldNum" sz="quarter" idx="10"/>
          </p:nvPr>
        </p:nvSpPr>
        <p:spPr/>
        <p:txBody>
          <a:bodyPr/>
          <a:lstStyle/>
          <a:p>
            <a:fld id="{46E21C7B-C852-494C-A71E-C886761EEB5D}" type="slidenum">
              <a:rPr lang="zh-CN" altLang="en-US" smtClean="0"/>
              <a:t>11</a:t>
            </a:fld>
            <a:endParaRPr lang="zh-CN" altLang="en-US"/>
          </a:p>
        </p:txBody>
      </p:sp>
    </p:spTree>
    <p:extLst>
      <p:ext uri="{BB962C8B-B14F-4D97-AF65-F5344CB8AC3E}">
        <p14:creationId xmlns:p14="http://schemas.microsoft.com/office/powerpoint/2010/main" val="10506813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有助于</a:t>
            </a:r>
            <a:r>
              <a:rPr lang="zh-CN" altLang="en-US" dirty="0" smtClean="0"/>
              <a:t>进一步提升检测精度</a:t>
            </a:r>
            <a:endParaRPr lang="zh-CN" altLang="en-US" dirty="0"/>
          </a:p>
        </p:txBody>
      </p:sp>
      <p:sp>
        <p:nvSpPr>
          <p:cNvPr id="4" name="灯片编号占位符 3"/>
          <p:cNvSpPr>
            <a:spLocks noGrp="1"/>
          </p:cNvSpPr>
          <p:nvPr>
            <p:ph type="sldNum" sz="quarter" idx="10"/>
          </p:nvPr>
        </p:nvSpPr>
        <p:spPr/>
        <p:txBody>
          <a:bodyPr/>
          <a:lstStyle/>
          <a:p>
            <a:fld id="{46E21C7B-C852-494C-A71E-C886761EEB5D}" type="slidenum">
              <a:rPr lang="zh-CN" altLang="en-US" smtClean="0"/>
              <a:t>12</a:t>
            </a:fld>
            <a:endParaRPr lang="zh-CN" altLang="en-US"/>
          </a:p>
        </p:txBody>
      </p:sp>
    </p:spTree>
    <p:extLst>
      <p:ext uri="{BB962C8B-B14F-4D97-AF65-F5344CB8AC3E}">
        <p14:creationId xmlns:p14="http://schemas.microsoft.com/office/powerpoint/2010/main" val="41955300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微调是可选步骤，它有助于进一步提升检测精度</a:t>
            </a:r>
            <a:endParaRPr lang="zh-CN" altLang="en-US" dirty="0"/>
          </a:p>
        </p:txBody>
      </p:sp>
      <p:sp>
        <p:nvSpPr>
          <p:cNvPr id="4" name="灯片编号占位符 3"/>
          <p:cNvSpPr>
            <a:spLocks noGrp="1"/>
          </p:cNvSpPr>
          <p:nvPr>
            <p:ph type="sldNum" sz="quarter" idx="10"/>
          </p:nvPr>
        </p:nvSpPr>
        <p:spPr/>
        <p:txBody>
          <a:bodyPr/>
          <a:lstStyle/>
          <a:p>
            <a:fld id="{46E21C7B-C852-494C-A71E-C886761EEB5D}" type="slidenum">
              <a:rPr lang="zh-CN" altLang="en-US" smtClean="0"/>
              <a:t>13</a:t>
            </a:fld>
            <a:endParaRPr lang="zh-CN" altLang="en-US"/>
          </a:p>
        </p:txBody>
      </p:sp>
    </p:spTree>
    <p:extLst>
      <p:ext uri="{BB962C8B-B14F-4D97-AF65-F5344CB8AC3E}">
        <p14:creationId xmlns:p14="http://schemas.microsoft.com/office/powerpoint/2010/main" val="23022933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13</a:t>
            </a:r>
            <a:r>
              <a:rPr lang="zh-CN" altLang="en-US" dirty="0" smtClean="0"/>
              <a:t>年提出的</a:t>
            </a:r>
            <a:r>
              <a:rPr lang="en-US" altLang="zh-CN" dirty="0" smtClean="0"/>
              <a:t>RCNN</a:t>
            </a:r>
          </a:p>
          <a:p>
            <a:r>
              <a:rPr lang="zh-CN" altLang="en-US" dirty="0" smtClean="0"/>
              <a:t>那个时候已经有</a:t>
            </a:r>
            <a:r>
              <a:rPr lang="en-US" altLang="zh-CN" dirty="0" smtClean="0"/>
              <a:t>VGG</a:t>
            </a:r>
            <a:r>
              <a:rPr lang="zh-CN" altLang="en-US" dirty="0" smtClean="0"/>
              <a:t>了，但是为什么没用</a:t>
            </a:r>
            <a:endParaRPr lang="en-US" altLang="zh-CN" dirty="0" smtClean="0"/>
          </a:p>
          <a:p>
            <a:r>
              <a:rPr lang="zh-CN" altLang="en-US" dirty="0" smtClean="0"/>
              <a:t>因为</a:t>
            </a:r>
            <a:r>
              <a:rPr lang="en-US" altLang="zh-CN" dirty="0" smtClean="0"/>
              <a:t>VGG</a:t>
            </a:r>
            <a:r>
              <a:rPr lang="zh-CN" altLang="en-US" dirty="0" smtClean="0"/>
              <a:t>参数过多，计算量过大</a:t>
            </a:r>
            <a:endParaRPr lang="en-US" altLang="zh-CN" dirty="0" smtClean="0"/>
          </a:p>
          <a:p>
            <a:r>
              <a:rPr lang="en-US" altLang="zh-CN" dirty="0" smtClean="0"/>
              <a:t>SVM</a:t>
            </a:r>
            <a:r>
              <a:rPr lang="zh-CN" altLang="en-US" dirty="0" smtClean="0"/>
              <a:t>训练过程：</a:t>
            </a:r>
            <a:r>
              <a:rPr lang="zh-CN" altLang="en-US" sz="1200" b="0" i="0" kern="1200" dirty="0" smtClean="0">
                <a:solidFill>
                  <a:schemeClr val="tx1"/>
                </a:solidFill>
                <a:effectLst/>
                <a:latin typeface="+mn-lt"/>
                <a:ea typeface="+mn-ea"/>
                <a:cs typeface="+mn-cs"/>
              </a:rPr>
              <a:t>一张图片我们得到了</a:t>
            </a:r>
            <a:r>
              <a:rPr lang="en-US" altLang="zh-CN" sz="1200" b="0" i="0" kern="1200" dirty="0" smtClean="0">
                <a:solidFill>
                  <a:schemeClr val="tx1"/>
                </a:solidFill>
                <a:effectLst/>
                <a:latin typeface="+mn-lt"/>
                <a:ea typeface="+mn-ea"/>
                <a:cs typeface="+mn-cs"/>
              </a:rPr>
              <a:t>2000</a:t>
            </a:r>
            <a:r>
              <a:rPr lang="zh-CN" altLang="en-US" sz="1200" b="0" i="0" kern="1200" dirty="0" smtClean="0">
                <a:solidFill>
                  <a:schemeClr val="tx1"/>
                </a:solidFill>
                <a:effectLst/>
                <a:latin typeface="+mn-lt"/>
                <a:ea typeface="+mn-ea"/>
                <a:cs typeface="+mn-cs"/>
              </a:rPr>
              <a:t>个候选框。然而人工标注的数据一张图片中就只标注了正确的</a:t>
            </a:r>
            <a:r>
              <a:rPr lang="en-US" altLang="zh-CN" sz="1200" b="0" i="0" kern="1200" dirty="0" smtClean="0">
                <a:solidFill>
                  <a:schemeClr val="tx1"/>
                </a:solidFill>
                <a:effectLst/>
                <a:latin typeface="+mn-lt"/>
                <a:ea typeface="+mn-ea"/>
                <a:cs typeface="+mn-cs"/>
              </a:rPr>
              <a:t>bounding box</a:t>
            </a:r>
            <a:r>
              <a:rPr lang="zh-CN" altLang="en-US" sz="1200" b="0" i="0" kern="1200" dirty="0" smtClean="0">
                <a:solidFill>
                  <a:schemeClr val="tx1"/>
                </a:solidFill>
                <a:effectLst/>
                <a:latin typeface="+mn-lt"/>
                <a:ea typeface="+mn-ea"/>
                <a:cs typeface="+mn-cs"/>
              </a:rPr>
              <a:t>，我们搜索出来的</a:t>
            </a:r>
            <a:r>
              <a:rPr lang="en-US" altLang="zh-CN" sz="1200" b="0" i="0" kern="1200" dirty="0" smtClean="0">
                <a:solidFill>
                  <a:schemeClr val="tx1"/>
                </a:solidFill>
                <a:effectLst/>
                <a:latin typeface="+mn-lt"/>
                <a:ea typeface="+mn-ea"/>
                <a:cs typeface="+mn-cs"/>
              </a:rPr>
              <a:t>2000</a:t>
            </a:r>
            <a:r>
              <a:rPr lang="zh-CN" altLang="en-US" sz="1200" b="0" i="0" kern="1200" dirty="0" smtClean="0">
                <a:solidFill>
                  <a:schemeClr val="tx1"/>
                </a:solidFill>
                <a:effectLst/>
                <a:latin typeface="+mn-lt"/>
                <a:ea typeface="+mn-ea"/>
                <a:cs typeface="+mn-cs"/>
              </a:rPr>
              <a:t>个矩形框也不可能会出现一个与人工标注完全匹配的候选框。因此在</a:t>
            </a:r>
            <a:r>
              <a:rPr lang="en-US" altLang="zh-CN" sz="1200" b="0" i="0" kern="1200" dirty="0" smtClean="0">
                <a:solidFill>
                  <a:schemeClr val="tx1"/>
                </a:solidFill>
                <a:effectLst/>
                <a:latin typeface="+mn-lt"/>
                <a:ea typeface="+mn-ea"/>
                <a:cs typeface="+mn-cs"/>
              </a:rPr>
              <a:t>CNN</a:t>
            </a:r>
            <a:r>
              <a:rPr lang="zh-CN" altLang="en-US" sz="1200" b="0" i="0" kern="1200" dirty="0" smtClean="0">
                <a:solidFill>
                  <a:schemeClr val="tx1"/>
                </a:solidFill>
                <a:effectLst/>
                <a:latin typeface="+mn-lt"/>
                <a:ea typeface="+mn-ea"/>
                <a:cs typeface="+mn-cs"/>
              </a:rPr>
              <a:t>阶段我们需要用</a:t>
            </a:r>
            <a:r>
              <a:rPr lang="en-US" altLang="zh-CN" sz="1200" b="0" i="0" kern="1200" dirty="0" smtClean="0">
                <a:solidFill>
                  <a:schemeClr val="tx1"/>
                </a:solidFill>
                <a:effectLst/>
                <a:latin typeface="+mn-lt"/>
                <a:ea typeface="+mn-ea"/>
                <a:cs typeface="+mn-cs"/>
              </a:rPr>
              <a:t>IOU</a:t>
            </a:r>
            <a:r>
              <a:rPr lang="zh-CN" altLang="en-US" sz="1200" b="0" i="0" kern="1200" dirty="0" smtClean="0">
                <a:solidFill>
                  <a:schemeClr val="tx1"/>
                </a:solidFill>
                <a:effectLst/>
                <a:latin typeface="+mn-lt"/>
                <a:ea typeface="+mn-ea"/>
                <a:cs typeface="+mn-cs"/>
              </a:rPr>
              <a:t>为</a:t>
            </a:r>
            <a:r>
              <a:rPr lang="en-US" altLang="zh-CN" sz="1200" b="0" i="0" kern="1200" dirty="0" smtClean="0">
                <a:solidFill>
                  <a:schemeClr val="tx1"/>
                </a:solidFill>
                <a:effectLst/>
                <a:latin typeface="+mn-lt"/>
                <a:ea typeface="+mn-ea"/>
                <a:cs typeface="+mn-cs"/>
              </a:rPr>
              <a:t>2000</a:t>
            </a:r>
            <a:r>
              <a:rPr lang="zh-CN" altLang="en-US" sz="1200" b="0" i="0" kern="1200" dirty="0" smtClean="0">
                <a:solidFill>
                  <a:schemeClr val="tx1"/>
                </a:solidFill>
                <a:effectLst/>
                <a:latin typeface="+mn-lt"/>
                <a:ea typeface="+mn-ea"/>
                <a:cs typeface="+mn-cs"/>
              </a:rPr>
              <a:t>个</a:t>
            </a:r>
            <a:r>
              <a:rPr lang="en-US" altLang="zh-CN" sz="1200" b="0" i="0" kern="1200" dirty="0" smtClean="0">
                <a:solidFill>
                  <a:schemeClr val="tx1"/>
                </a:solidFill>
                <a:effectLst/>
                <a:latin typeface="+mn-lt"/>
                <a:ea typeface="+mn-ea"/>
                <a:cs typeface="+mn-cs"/>
              </a:rPr>
              <a:t>bounding box</a:t>
            </a:r>
            <a:r>
              <a:rPr lang="zh-CN" altLang="en-US" sz="1200" b="0" i="0" kern="1200" dirty="0" smtClean="0">
                <a:solidFill>
                  <a:schemeClr val="tx1"/>
                </a:solidFill>
                <a:effectLst/>
                <a:latin typeface="+mn-lt"/>
                <a:ea typeface="+mn-ea"/>
                <a:cs typeface="+mn-cs"/>
              </a:rPr>
              <a:t>打标签。如果用</a:t>
            </a:r>
            <a:r>
              <a:rPr lang="en-US" altLang="zh-CN" sz="1200" b="0" i="0" kern="1200" dirty="0" smtClean="0">
                <a:solidFill>
                  <a:schemeClr val="tx1"/>
                </a:solidFill>
                <a:effectLst/>
                <a:latin typeface="+mn-lt"/>
                <a:ea typeface="+mn-ea"/>
                <a:cs typeface="+mn-cs"/>
              </a:rPr>
              <a:t>selective search</a:t>
            </a:r>
            <a:r>
              <a:rPr lang="zh-CN" altLang="en-US" sz="1200" b="0" i="0" kern="1200" dirty="0" smtClean="0">
                <a:solidFill>
                  <a:schemeClr val="tx1"/>
                </a:solidFill>
                <a:effectLst/>
                <a:latin typeface="+mn-lt"/>
                <a:ea typeface="+mn-ea"/>
                <a:cs typeface="+mn-cs"/>
              </a:rPr>
              <a:t>挑选出来的候选框与物体的人工标注矩形框（</a:t>
            </a:r>
            <a:r>
              <a:rPr lang="en-US" altLang="zh-CN" sz="1200" b="0" i="0" kern="1200" dirty="0" smtClean="0">
                <a:solidFill>
                  <a:schemeClr val="tx1"/>
                </a:solidFill>
                <a:effectLst/>
                <a:latin typeface="+mn-lt"/>
                <a:ea typeface="+mn-ea"/>
                <a:cs typeface="+mn-cs"/>
              </a:rPr>
              <a:t>PASCAL VOC</a:t>
            </a:r>
            <a:r>
              <a:rPr lang="zh-CN" altLang="en-US" sz="1200" b="0" i="0" kern="1200" dirty="0" smtClean="0">
                <a:solidFill>
                  <a:schemeClr val="tx1"/>
                </a:solidFill>
                <a:effectLst/>
                <a:latin typeface="+mn-lt"/>
                <a:ea typeface="+mn-ea"/>
                <a:cs typeface="+mn-cs"/>
              </a:rPr>
              <a:t>的图片都有人工标注）的重叠区域</a:t>
            </a:r>
            <a:r>
              <a:rPr lang="en-US" altLang="zh-CN" sz="1200" b="0" i="0" kern="1200" dirty="0" err="1" smtClean="0">
                <a:solidFill>
                  <a:schemeClr val="tx1"/>
                </a:solidFill>
                <a:effectLst/>
                <a:latin typeface="+mn-lt"/>
                <a:ea typeface="+mn-ea"/>
                <a:cs typeface="+mn-cs"/>
              </a:rPr>
              <a:t>IoU</a:t>
            </a:r>
            <a:r>
              <a:rPr lang="zh-CN" altLang="en-US" sz="1200" b="0" i="0" kern="1200" dirty="0" smtClean="0">
                <a:solidFill>
                  <a:schemeClr val="tx1"/>
                </a:solidFill>
                <a:effectLst/>
                <a:latin typeface="+mn-lt"/>
                <a:ea typeface="+mn-ea"/>
                <a:cs typeface="+mn-cs"/>
              </a:rPr>
              <a:t>大于</a:t>
            </a:r>
            <a:r>
              <a:rPr lang="en-US" altLang="zh-CN" sz="1200" b="0" i="0" kern="1200" dirty="0" smtClean="0">
                <a:solidFill>
                  <a:schemeClr val="tx1"/>
                </a:solidFill>
                <a:effectLst/>
                <a:latin typeface="+mn-lt"/>
                <a:ea typeface="+mn-ea"/>
                <a:cs typeface="+mn-cs"/>
              </a:rPr>
              <a:t>0.5</a:t>
            </a:r>
            <a:r>
              <a:rPr lang="zh-CN" altLang="en-US" sz="1200" b="0" i="0" kern="1200" dirty="0" smtClean="0">
                <a:solidFill>
                  <a:schemeClr val="tx1"/>
                </a:solidFill>
                <a:effectLst/>
                <a:latin typeface="+mn-lt"/>
                <a:ea typeface="+mn-ea"/>
                <a:cs typeface="+mn-cs"/>
              </a:rPr>
              <a:t>，那么我们就把这个候选框标注成物体类别（正样本），否则我们就把它当做背景类别（负样本）。</a:t>
            </a:r>
            <a:endParaRPr lang="en-US" altLang="zh-CN" sz="1200" b="0" i="0" kern="1200" dirty="0" smtClean="0">
              <a:solidFill>
                <a:schemeClr val="tx1"/>
              </a:solidFill>
              <a:effectLst/>
              <a:latin typeface="+mn-lt"/>
              <a:ea typeface="+mn-ea"/>
              <a:cs typeface="+mn-cs"/>
            </a:endParaRPr>
          </a:p>
          <a:p>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预测时</a:t>
            </a:r>
            <a:r>
              <a:rPr lang="en-US" altLang="zh-CN" sz="1200" b="0" i="0" kern="1200" dirty="0" smtClean="0">
                <a:solidFill>
                  <a:schemeClr val="tx1"/>
                </a:solidFill>
                <a:effectLst/>
                <a:latin typeface="+mn-lt"/>
                <a:ea typeface="+mn-ea"/>
                <a:cs typeface="+mn-cs"/>
              </a:rPr>
              <a:t>20</a:t>
            </a:r>
            <a:r>
              <a:rPr lang="zh-CN" altLang="en-US" sz="1200" b="0" i="0" kern="1200" dirty="0" smtClean="0">
                <a:solidFill>
                  <a:schemeClr val="tx1"/>
                </a:solidFill>
                <a:effectLst/>
                <a:latin typeface="+mn-lt"/>
                <a:ea typeface="+mn-ea"/>
                <a:cs typeface="+mn-cs"/>
              </a:rPr>
              <a:t>个</a:t>
            </a:r>
            <a:r>
              <a:rPr lang="en-US" altLang="zh-CN" sz="1200" b="0" i="0" kern="1200" dirty="0" smtClean="0">
                <a:solidFill>
                  <a:schemeClr val="tx1"/>
                </a:solidFill>
                <a:effectLst/>
                <a:latin typeface="+mn-lt"/>
                <a:ea typeface="+mn-ea"/>
                <a:cs typeface="+mn-cs"/>
              </a:rPr>
              <a:t>SVM</a:t>
            </a:r>
            <a:r>
              <a:rPr lang="zh-CN" altLang="en-US" sz="1200" b="0" i="0" kern="1200" dirty="0" smtClean="0">
                <a:solidFill>
                  <a:schemeClr val="tx1"/>
                </a:solidFill>
                <a:effectLst/>
                <a:latin typeface="+mn-lt"/>
                <a:ea typeface="+mn-ea"/>
                <a:cs typeface="+mn-cs"/>
              </a:rPr>
              <a:t>二分类模型</a:t>
            </a:r>
            <a:endParaRPr lang="en-US" altLang="zh-CN" sz="1200" b="0" i="0" kern="1200" dirty="0" smtClean="0">
              <a:solidFill>
                <a:schemeClr val="tx1"/>
              </a:solidFill>
              <a:effectLst/>
              <a:latin typeface="+mn-lt"/>
              <a:ea typeface="+mn-ea"/>
              <a:cs typeface="+mn-cs"/>
            </a:endParaRPr>
          </a:p>
          <a:p>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为什么用</a:t>
            </a:r>
            <a:r>
              <a:rPr lang="en-US" altLang="zh-CN" sz="1200" b="0" i="0" kern="1200" dirty="0" smtClean="0">
                <a:solidFill>
                  <a:schemeClr val="tx1"/>
                </a:solidFill>
                <a:effectLst/>
                <a:latin typeface="+mn-lt"/>
                <a:ea typeface="+mn-ea"/>
                <a:cs typeface="+mn-cs"/>
              </a:rPr>
              <a:t>SVM</a:t>
            </a:r>
            <a:r>
              <a:rPr lang="zh-CN" altLang="en-US" sz="1200" b="0" i="0" kern="1200" dirty="0" smtClean="0">
                <a:solidFill>
                  <a:schemeClr val="tx1"/>
                </a:solidFill>
                <a:effectLst/>
                <a:latin typeface="+mn-lt"/>
                <a:ea typeface="+mn-ea"/>
                <a:cs typeface="+mn-cs"/>
              </a:rPr>
              <a:t>？</a:t>
            </a:r>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因为</a:t>
            </a:r>
            <a:r>
              <a:rPr lang="en-US" altLang="zh-CN" sz="1200" b="0" i="0" kern="1200" dirty="0" err="1" smtClean="0">
                <a:solidFill>
                  <a:schemeClr val="tx1"/>
                </a:solidFill>
                <a:effectLst/>
                <a:latin typeface="+mn-lt"/>
                <a:ea typeface="+mn-ea"/>
                <a:cs typeface="+mn-cs"/>
              </a:rPr>
              <a:t>svm</a:t>
            </a:r>
            <a:r>
              <a:rPr lang="zh-CN" altLang="en-US" sz="1200" b="0" i="0" kern="1200" dirty="0" smtClean="0">
                <a:solidFill>
                  <a:schemeClr val="tx1"/>
                </a:solidFill>
                <a:effectLst/>
                <a:latin typeface="+mn-lt"/>
                <a:ea typeface="+mn-ea"/>
                <a:cs typeface="+mn-cs"/>
              </a:rPr>
              <a:t>训练和</a:t>
            </a:r>
            <a:r>
              <a:rPr lang="en-US" altLang="zh-CN" sz="1200" b="0" i="0" kern="1200" dirty="0" err="1" smtClean="0">
                <a:solidFill>
                  <a:schemeClr val="tx1"/>
                </a:solidFill>
                <a:effectLst/>
                <a:latin typeface="+mn-lt"/>
                <a:ea typeface="+mn-ea"/>
                <a:cs typeface="+mn-cs"/>
              </a:rPr>
              <a:t>cnn</a:t>
            </a:r>
            <a:r>
              <a:rPr lang="zh-CN" altLang="en-US" sz="1200" b="0" i="0" kern="1200" dirty="0" smtClean="0">
                <a:solidFill>
                  <a:schemeClr val="tx1"/>
                </a:solidFill>
                <a:effectLst/>
                <a:latin typeface="+mn-lt"/>
                <a:ea typeface="+mn-ea"/>
                <a:cs typeface="+mn-cs"/>
              </a:rPr>
              <a:t>训练过程的正负样本定义方式各有不同，导致最后采用</a:t>
            </a:r>
            <a:r>
              <a:rPr lang="en-US" altLang="zh-CN" sz="1200" b="0" i="0" kern="1200" dirty="0" smtClean="0">
                <a:solidFill>
                  <a:schemeClr val="tx1"/>
                </a:solidFill>
                <a:effectLst/>
                <a:latin typeface="+mn-lt"/>
                <a:ea typeface="+mn-ea"/>
                <a:cs typeface="+mn-cs"/>
              </a:rPr>
              <a:t>CNN </a:t>
            </a:r>
            <a:r>
              <a:rPr lang="en-US" altLang="zh-CN" sz="1200" b="0" i="0" kern="1200" dirty="0" err="1" smtClean="0">
                <a:solidFill>
                  <a:schemeClr val="tx1"/>
                </a:solidFill>
                <a:effectLst/>
                <a:latin typeface="+mn-lt"/>
                <a:ea typeface="+mn-ea"/>
                <a:cs typeface="+mn-cs"/>
              </a:rPr>
              <a:t>softmax</a:t>
            </a:r>
            <a:r>
              <a:rPr lang="zh-CN" altLang="en-US" sz="1200" b="0" i="0" kern="1200" dirty="0" smtClean="0">
                <a:solidFill>
                  <a:schemeClr val="tx1"/>
                </a:solidFill>
                <a:effectLst/>
                <a:latin typeface="+mn-lt"/>
                <a:ea typeface="+mn-ea"/>
                <a:cs typeface="+mn-cs"/>
              </a:rPr>
              <a:t>输出比采用</a:t>
            </a:r>
            <a:r>
              <a:rPr lang="en-US" altLang="zh-CN" sz="1200" b="0" i="0" kern="1200" dirty="0" err="1" smtClean="0">
                <a:solidFill>
                  <a:schemeClr val="tx1"/>
                </a:solidFill>
                <a:effectLst/>
                <a:latin typeface="+mn-lt"/>
                <a:ea typeface="+mn-ea"/>
                <a:cs typeface="+mn-cs"/>
              </a:rPr>
              <a:t>svm</a:t>
            </a:r>
            <a:r>
              <a:rPr lang="zh-CN" altLang="en-US" sz="1200" b="0" i="0" kern="1200" dirty="0" smtClean="0">
                <a:solidFill>
                  <a:schemeClr val="tx1"/>
                </a:solidFill>
                <a:effectLst/>
                <a:latin typeface="+mn-lt"/>
                <a:ea typeface="+mn-ea"/>
                <a:cs typeface="+mn-cs"/>
              </a:rPr>
              <a:t>精度还低</a:t>
            </a:r>
            <a:endParaRPr lang="en-US" altLang="zh-CN" sz="1200" b="0" i="0" kern="1200" dirty="0" smtClean="0">
              <a:solidFill>
                <a:schemeClr val="tx1"/>
              </a:solidFill>
              <a:effectLst/>
              <a:latin typeface="+mn-lt"/>
              <a:ea typeface="+mn-ea"/>
              <a:cs typeface="+mn-cs"/>
            </a:endParaRPr>
          </a:p>
          <a:p>
            <a:r>
              <a:rPr lang="en-US" altLang="zh-CN" sz="1200" b="0" i="0" kern="1200" dirty="0" smtClean="0">
                <a:solidFill>
                  <a:schemeClr val="tx1"/>
                </a:solidFill>
                <a:effectLst/>
                <a:latin typeface="+mn-lt"/>
                <a:ea typeface="+mn-ea"/>
                <a:cs typeface="+mn-cs"/>
              </a:rPr>
              <a:t>CNN</a:t>
            </a:r>
            <a:r>
              <a:rPr lang="zh-CN" altLang="en-US" sz="1200" b="0" i="0" kern="1200" dirty="0" smtClean="0">
                <a:solidFill>
                  <a:schemeClr val="tx1"/>
                </a:solidFill>
                <a:effectLst/>
                <a:latin typeface="+mn-lt"/>
                <a:ea typeface="+mn-ea"/>
                <a:cs typeface="+mn-cs"/>
              </a:rPr>
              <a:t>需要大量标注样本，容易过拟合，</a:t>
            </a:r>
            <a:r>
              <a:rPr lang="en-US" altLang="zh-CN" sz="1200" b="0" i="0" kern="1200" dirty="0" smtClean="0">
                <a:solidFill>
                  <a:schemeClr val="tx1"/>
                </a:solidFill>
                <a:effectLst/>
                <a:latin typeface="+mn-lt"/>
                <a:ea typeface="+mn-ea"/>
                <a:cs typeface="+mn-cs"/>
              </a:rPr>
              <a:t>SVM</a:t>
            </a:r>
            <a:r>
              <a:rPr lang="zh-CN" altLang="en-US" sz="1200" b="0" i="0" kern="1200" dirty="0" smtClean="0">
                <a:solidFill>
                  <a:schemeClr val="tx1"/>
                </a:solidFill>
                <a:effectLst/>
                <a:latin typeface="+mn-lt"/>
                <a:ea typeface="+mn-ea"/>
                <a:cs typeface="+mn-cs"/>
              </a:rPr>
              <a:t>适用于小数据集，当时标注的数据比较少，到后面几年数据增多之后还是用的</a:t>
            </a:r>
            <a:r>
              <a:rPr lang="en-US" altLang="zh-CN" sz="1200" b="0" i="0" kern="1200" dirty="0" smtClean="0">
                <a:solidFill>
                  <a:schemeClr val="tx1"/>
                </a:solidFill>
                <a:effectLst/>
                <a:latin typeface="+mn-lt"/>
                <a:ea typeface="+mn-ea"/>
                <a:cs typeface="+mn-cs"/>
              </a:rPr>
              <a:t>CNN</a:t>
            </a:r>
            <a:r>
              <a:rPr lang="zh-CN" altLang="en-US" sz="1200" b="0" i="0" kern="1200" dirty="0" smtClean="0">
                <a:solidFill>
                  <a:schemeClr val="tx1"/>
                </a:solidFill>
                <a:effectLst/>
                <a:latin typeface="+mn-lt"/>
                <a:ea typeface="+mn-ea"/>
                <a:cs typeface="+mn-cs"/>
              </a:rPr>
              <a:t>分类</a:t>
            </a:r>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fld id="{46E21C7B-C852-494C-A71E-C886761EEB5D}" type="slidenum">
              <a:rPr lang="zh-CN" altLang="en-US" smtClean="0"/>
              <a:t>14</a:t>
            </a:fld>
            <a:endParaRPr lang="zh-CN" altLang="en-US"/>
          </a:p>
        </p:txBody>
      </p:sp>
    </p:spTree>
    <p:extLst>
      <p:ext uri="{BB962C8B-B14F-4D97-AF65-F5344CB8AC3E}">
        <p14:creationId xmlns:p14="http://schemas.microsoft.com/office/powerpoint/2010/main" val="27125753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1" kern="1200" dirty="0" smtClean="0">
                <a:solidFill>
                  <a:schemeClr val="tx1"/>
                </a:solidFill>
                <a:effectLst/>
                <a:latin typeface="+mn-lt"/>
                <a:ea typeface="+mn-ea"/>
                <a:cs typeface="+mn-cs"/>
              </a:rPr>
              <a:t>P </a:t>
            </a:r>
            <a:r>
              <a:rPr lang="en-US" altLang="zh-CN" sz="1200" b="0" i="1" kern="1200" dirty="0" err="1" smtClean="0">
                <a:solidFill>
                  <a:schemeClr val="tx1"/>
                </a:solidFill>
                <a:effectLst/>
                <a:latin typeface="+mn-lt"/>
                <a:ea typeface="+mn-ea"/>
                <a:cs typeface="+mn-cs"/>
              </a:rPr>
              <a:t>i</a:t>
            </a:r>
            <a:r>
              <a:rPr lang="en-US" altLang="zh-CN" sz="1200" b="0" i="1" kern="1200" dirty="0" smtClean="0">
                <a:solidFill>
                  <a:schemeClr val="tx1"/>
                </a:solidFill>
                <a:effectLst/>
                <a:latin typeface="+mn-lt"/>
                <a:ea typeface="+mn-ea"/>
                <a:cs typeface="+mn-cs"/>
              </a:rPr>
              <a:t> </a:t>
            </a:r>
            <a:r>
              <a:rPr lang="en-US" altLang="zh-CN" sz="1200" b="0" i="0" kern="1200" dirty="0" smtClean="0">
                <a:solidFill>
                  <a:schemeClr val="tx1"/>
                </a:solidFill>
                <a:effectLst/>
                <a:latin typeface="+mn-lt"/>
                <a:ea typeface="+mn-ea"/>
                <a:cs typeface="+mn-cs"/>
              </a:rPr>
              <a:t>= (</a:t>
            </a:r>
            <a:r>
              <a:rPr lang="en-US" altLang="zh-CN" sz="1200" b="0" i="1" kern="1200" dirty="0" err="1" smtClean="0">
                <a:solidFill>
                  <a:schemeClr val="tx1"/>
                </a:solidFill>
                <a:effectLst/>
                <a:latin typeface="+mn-lt"/>
                <a:ea typeface="+mn-ea"/>
                <a:cs typeface="+mn-cs"/>
              </a:rPr>
              <a:t>Pxi</a:t>
            </a:r>
            <a:r>
              <a:rPr lang="en-US" altLang="zh-CN" sz="1200" b="0" i="1" kern="1200" dirty="0" smtClean="0">
                <a:solidFill>
                  <a:schemeClr val="tx1"/>
                </a:solidFill>
                <a:effectLst/>
                <a:latin typeface="+mn-lt"/>
                <a:ea typeface="+mn-ea"/>
                <a:cs typeface="+mn-cs"/>
              </a:rPr>
              <a:t>; </a:t>
            </a:r>
            <a:r>
              <a:rPr lang="en-US" altLang="zh-CN" sz="1200" b="0" i="1" kern="1200" dirty="0" err="1" smtClean="0">
                <a:solidFill>
                  <a:schemeClr val="tx1"/>
                </a:solidFill>
                <a:effectLst/>
                <a:latin typeface="+mn-lt"/>
                <a:ea typeface="+mn-ea"/>
                <a:cs typeface="+mn-cs"/>
              </a:rPr>
              <a:t>Pyi</a:t>
            </a:r>
            <a:r>
              <a:rPr lang="en-US" altLang="zh-CN" sz="1200" b="0" i="1" kern="1200" dirty="0" smtClean="0">
                <a:solidFill>
                  <a:schemeClr val="tx1"/>
                </a:solidFill>
                <a:effectLst/>
                <a:latin typeface="+mn-lt"/>
                <a:ea typeface="+mn-ea"/>
                <a:cs typeface="+mn-cs"/>
              </a:rPr>
              <a:t>; </a:t>
            </a:r>
            <a:r>
              <a:rPr lang="en-US" altLang="zh-CN" sz="1200" b="0" i="1" kern="1200" dirty="0" err="1" smtClean="0">
                <a:solidFill>
                  <a:schemeClr val="tx1"/>
                </a:solidFill>
                <a:effectLst/>
                <a:latin typeface="+mn-lt"/>
                <a:ea typeface="+mn-ea"/>
                <a:cs typeface="+mn-cs"/>
              </a:rPr>
              <a:t>Pwi</a:t>
            </a:r>
            <a:r>
              <a:rPr lang="en-US" altLang="zh-CN" sz="1200" b="0" i="1" kern="1200" dirty="0" smtClean="0">
                <a:solidFill>
                  <a:schemeClr val="tx1"/>
                </a:solidFill>
                <a:effectLst/>
                <a:latin typeface="+mn-lt"/>
                <a:ea typeface="+mn-ea"/>
                <a:cs typeface="+mn-cs"/>
              </a:rPr>
              <a:t> ; Phi</a:t>
            </a:r>
            <a:r>
              <a:rPr lang="en-US" altLang="zh-CN" sz="1200" b="0" i="0" kern="1200" dirty="0" smtClean="0">
                <a:solidFill>
                  <a:schemeClr val="tx1"/>
                </a:solidFill>
                <a:effectLst/>
                <a:latin typeface="+mn-lt"/>
                <a:ea typeface="+mn-ea"/>
                <a:cs typeface="+mn-cs"/>
              </a:rPr>
              <a:t>)</a:t>
            </a:r>
            <a:r>
              <a:rPr lang="en-US" altLang="zh-CN" sz="1200" b="0" i="0" kern="1200" baseline="0" dirty="0" smtClean="0">
                <a:solidFill>
                  <a:schemeClr val="tx1"/>
                </a:solidFill>
                <a:effectLst/>
                <a:latin typeface="+mn-lt"/>
                <a:ea typeface="+mn-ea"/>
                <a:cs typeface="+mn-cs"/>
              </a:rPr>
              <a:t> </a:t>
            </a:r>
            <a:r>
              <a:rPr lang="en-US" altLang="zh-CN" sz="1200" b="0" i="0" kern="1200" dirty="0" smtClean="0">
                <a:solidFill>
                  <a:schemeClr val="tx1"/>
                </a:solidFill>
                <a:effectLst/>
                <a:latin typeface="+mn-lt"/>
                <a:ea typeface="+mn-ea"/>
                <a:cs typeface="+mn-cs"/>
              </a:rPr>
              <a:t>specifies the pixel coordinates of the center of proposal </a:t>
            </a:r>
            <a:r>
              <a:rPr lang="en-US" altLang="zh-CN" sz="1200" b="0" i="1" kern="1200" dirty="0" smtClean="0">
                <a:solidFill>
                  <a:schemeClr val="tx1"/>
                </a:solidFill>
                <a:effectLst/>
                <a:latin typeface="+mn-lt"/>
                <a:ea typeface="+mn-ea"/>
                <a:cs typeface="+mn-cs"/>
              </a:rPr>
              <a:t>P i</a:t>
            </a:r>
            <a:r>
              <a:rPr lang="en-US" altLang="zh-CN" sz="1200" b="0" i="0" kern="1200" dirty="0" smtClean="0">
                <a:solidFill>
                  <a:schemeClr val="tx1"/>
                </a:solidFill>
                <a:effectLst/>
                <a:latin typeface="+mn-lt"/>
                <a:ea typeface="+mn-ea"/>
                <a:cs typeface="+mn-cs"/>
              </a:rPr>
              <a:t>’s</a:t>
            </a:r>
            <a:r>
              <a:rPr lang="en-US" altLang="zh-CN" sz="1200" b="0" i="0" kern="1200" baseline="0" dirty="0" smtClean="0">
                <a:solidFill>
                  <a:schemeClr val="tx1"/>
                </a:solidFill>
                <a:effectLst/>
                <a:latin typeface="+mn-lt"/>
                <a:ea typeface="+mn-ea"/>
                <a:cs typeface="+mn-cs"/>
              </a:rPr>
              <a:t> </a:t>
            </a:r>
            <a:r>
              <a:rPr lang="en-US" altLang="zh-CN" sz="1200" b="0" i="0" kern="1200" dirty="0" smtClean="0">
                <a:solidFill>
                  <a:schemeClr val="tx1"/>
                </a:solidFill>
                <a:effectLst/>
                <a:latin typeface="+mn-lt"/>
                <a:ea typeface="+mn-ea"/>
                <a:cs typeface="+mn-cs"/>
              </a:rPr>
              <a:t>bounding box together with </a:t>
            </a:r>
            <a:r>
              <a:rPr lang="en-US" altLang="zh-CN" sz="1200" b="0" i="1" kern="1200" dirty="0" smtClean="0">
                <a:solidFill>
                  <a:schemeClr val="tx1"/>
                </a:solidFill>
                <a:effectLst/>
                <a:latin typeface="+mn-lt"/>
                <a:ea typeface="+mn-ea"/>
                <a:cs typeface="+mn-cs"/>
              </a:rPr>
              <a:t>P i</a:t>
            </a:r>
            <a:r>
              <a:rPr lang="en-US" altLang="zh-CN" sz="1200" b="0" i="0" kern="1200" dirty="0" smtClean="0">
                <a:solidFill>
                  <a:schemeClr val="tx1"/>
                </a:solidFill>
                <a:effectLst/>
                <a:latin typeface="+mn-lt"/>
                <a:ea typeface="+mn-ea"/>
                <a:cs typeface="+mn-cs"/>
              </a:rPr>
              <a:t>’s width and height in pixels.</a:t>
            </a:r>
            <a:r>
              <a:rPr lang="en-US" altLang="zh-CN" dirty="0" smtClean="0"/>
              <a:t> </a:t>
            </a:r>
            <a:br>
              <a:rPr lang="en-US" altLang="zh-CN" dirty="0" smtClean="0"/>
            </a:br>
            <a:endParaRPr lang="zh-CN" altLang="en-US" dirty="0"/>
          </a:p>
        </p:txBody>
      </p:sp>
      <p:sp>
        <p:nvSpPr>
          <p:cNvPr id="4" name="灯片编号占位符 3"/>
          <p:cNvSpPr>
            <a:spLocks noGrp="1"/>
          </p:cNvSpPr>
          <p:nvPr>
            <p:ph type="sldNum" sz="quarter" idx="10"/>
          </p:nvPr>
        </p:nvSpPr>
        <p:spPr/>
        <p:txBody>
          <a:bodyPr/>
          <a:lstStyle/>
          <a:p>
            <a:fld id="{46E21C7B-C852-494C-A71E-C886761EEB5D}" type="slidenum">
              <a:rPr lang="zh-CN" altLang="en-US" smtClean="0"/>
              <a:t>15</a:t>
            </a:fld>
            <a:endParaRPr lang="zh-CN" altLang="en-US"/>
          </a:p>
        </p:txBody>
      </p:sp>
    </p:spTree>
    <p:extLst>
      <p:ext uri="{BB962C8B-B14F-4D97-AF65-F5344CB8AC3E}">
        <p14:creationId xmlns:p14="http://schemas.microsoft.com/office/powerpoint/2010/main" val="35876429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6E21C7B-C852-494C-A71E-C886761EEB5D}" type="slidenum">
              <a:rPr lang="zh-CN" altLang="en-US" smtClean="0"/>
              <a:t>17</a:t>
            </a:fld>
            <a:endParaRPr lang="zh-CN" altLang="en-US"/>
          </a:p>
        </p:txBody>
      </p:sp>
    </p:spTree>
    <p:extLst>
      <p:ext uri="{BB962C8B-B14F-4D97-AF65-F5344CB8AC3E}">
        <p14:creationId xmlns:p14="http://schemas.microsoft.com/office/powerpoint/2010/main" val="13898225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88AA1A5-B167-4508-A8D4-E26E61AE3048}" type="slidenum">
              <a:rPr lang="zh-CN" altLang="en-US" smtClean="0"/>
              <a:t>21</a:t>
            </a:fld>
            <a:endParaRPr lang="zh-CN" altLang="en-US"/>
          </a:p>
        </p:txBody>
      </p:sp>
    </p:spTree>
    <p:extLst>
      <p:ext uri="{BB962C8B-B14F-4D97-AF65-F5344CB8AC3E}">
        <p14:creationId xmlns:p14="http://schemas.microsoft.com/office/powerpoint/2010/main" val="14306081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Region </a:t>
            </a:r>
            <a:r>
              <a:rPr lang="en-US" altLang="zh-CN" dirty="0" err="1"/>
              <a:t>prposal</a:t>
            </a:r>
            <a:r>
              <a:rPr lang="zh-CN" altLang="en-US" dirty="0"/>
              <a:t>仍然是独立的，能否将它也融合到</a:t>
            </a:r>
            <a:r>
              <a:rPr lang="en-US" altLang="zh-CN" dirty="0"/>
              <a:t>CNN</a:t>
            </a:r>
            <a:r>
              <a:rPr lang="zh-CN" altLang="en-US" dirty="0"/>
              <a:t>网络里面，构成一个</a:t>
            </a:r>
            <a:r>
              <a:rPr lang="en-US" altLang="zh-CN" dirty="0"/>
              <a:t>end to end</a:t>
            </a:r>
            <a:r>
              <a:rPr lang="zh-CN" altLang="en-US" dirty="0"/>
              <a:t>的网络结构</a:t>
            </a:r>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B88AA1A5-B167-4508-A8D4-E26E61AE3048}" type="slidenum">
              <a:rPr lang="zh-CN" altLang="en-US" smtClean="0"/>
              <a:t>22</a:t>
            </a:fld>
            <a:endParaRPr lang="zh-CN" altLang="en-US"/>
          </a:p>
        </p:txBody>
      </p:sp>
    </p:spTree>
    <p:extLst>
      <p:ext uri="{BB962C8B-B14F-4D97-AF65-F5344CB8AC3E}">
        <p14:creationId xmlns:p14="http://schemas.microsoft.com/office/powerpoint/2010/main" val="39192517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 先通过对应关系把</a:t>
            </a:r>
            <a:r>
              <a:rPr lang="en-US" altLang="zh-CN" sz="1200" b="0" i="0" kern="1200" dirty="0">
                <a:solidFill>
                  <a:schemeClr val="tx1"/>
                </a:solidFill>
                <a:effectLst/>
                <a:latin typeface="+mn-lt"/>
                <a:ea typeface="+mn-ea"/>
                <a:cs typeface="+mn-cs"/>
              </a:rPr>
              <a:t>feature map</a:t>
            </a:r>
            <a:r>
              <a:rPr lang="zh-CN" altLang="en-US" sz="1200" b="0" i="0" kern="1200" dirty="0">
                <a:solidFill>
                  <a:schemeClr val="tx1"/>
                </a:solidFill>
                <a:effectLst/>
                <a:latin typeface="+mn-lt"/>
                <a:ea typeface="+mn-ea"/>
                <a:cs typeface="+mn-cs"/>
              </a:rPr>
              <a:t>的点映射回原图（参看：</a:t>
            </a:r>
            <a:r>
              <a:rPr lang="zh-CN" altLang="en-US" sz="1200" b="0" i="0" u="none" strike="noStrike" kern="1200" dirty="0">
                <a:solidFill>
                  <a:schemeClr val="tx1"/>
                </a:solidFill>
                <a:effectLst/>
                <a:latin typeface="+mn-lt"/>
                <a:ea typeface="+mn-ea"/>
                <a:cs typeface="+mn-cs"/>
                <a:hlinkClick r:id="rId3"/>
              </a:rPr>
              <a:t>原始图片中的</a:t>
            </a:r>
            <a:r>
              <a:rPr lang="en-US" altLang="zh-CN" sz="1200" b="0" i="0" u="none" strike="noStrike" kern="1200" dirty="0">
                <a:solidFill>
                  <a:schemeClr val="tx1"/>
                </a:solidFill>
                <a:effectLst/>
                <a:latin typeface="+mn-lt"/>
                <a:ea typeface="+mn-ea"/>
                <a:cs typeface="+mn-cs"/>
                <a:hlinkClick r:id="rId3"/>
              </a:rPr>
              <a:t>ROI</a:t>
            </a:r>
            <a:r>
              <a:rPr lang="zh-CN" altLang="en-US" sz="1200" b="0" i="0" u="none" strike="noStrike" kern="1200" dirty="0">
                <a:solidFill>
                  <a:schemeClr val="tx1"/>
                </a:solidFill>
                <a:effectLst/>
                <a:latin typeface="+mn-lt"/>
                <a:ea typeface="+mn-ea"/>
                <a:cs typeface="+mn-cs"/>
                <a:hlinkClick r:id="rId3"/>
              </a:rPr>
              <a:t>如何映射到到</a:t>
            </a:r>
            <a:r>
              <a:rPr lang="en-US" altLang="zh-CN" sz="1200" b="0" i="0" u="none" strike="noStrike" kern="1200" dirty="0">
                <a:solidFill>
                  <a:schemeClr val="tx1"/>
                </a:solidFill>
                <a:effectLst/>
                <a:latin typeface="+mn-lt"/>
                <a:ea typeface="+mn-ea"/>
                <a:cs typeface="+mn-cs"/>
                <a:hlinkClick r:id="rId3"/>
              </a:rPr>
              <a:t>feature map?</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在每一个对应的原图设计不同的固定尺度窗口（</a:t>
            </a:r>
            <a:r>
              <a:rPr lang="en-US" altLang="zh-CN" sz="1200" b="0" i="0" kern="1200" dirty="0" err="1">
                <a:solidFill>
                  <a:schemeClr val="tx1"/>
                </a:solidFill>
                <a:effectLst/>
                <a:latin typeface="+mn-lt"/>
                <a:ea typeface="+mn-ea"/>
                <a:cs typeface="+mn-cs"/>
              </a:rPr>
              <a:t>bbox</a:t>
            </a:r>
            <a:r>
              <a:rPr lang="zh-CN" altLang="en-US" sz="1200" b="0" i="0" kern="1200" dirty="0">
                <a:solidFill>
                  <a:schemeClr val="tx1"/>
                </a:solidFill>
                <a:effectLst/>
                <a:latin typeface="+mn-lt"/>
                <a:ea typeface="+mn-ea"/>
                <a:cs typeface="+mn-cs"/>
              </a:rPr>
              <a:t>），根据该窗口与</a:t>
            </a:r>
            <a:r>
              <a:rPr lang="en-US" altLang="zh-CN" sz="1200" b="0" i="0" kern="1200" dirty="0">
                <a:solidFill>
                  <a:schemeClr val="tx1"/>
                </a:solidFill>
                <a:effectLst/>
                <a:latin typeface="+mn-lt"/>
                <a:ea typeface="+mn-ea"/>
                <a:cs typeface="+mn-cs"/>
              </a:rPr>
              <a:t>ground truth</a:t>
            </a:r>
            <a:r>
              <a:rPr lang="zh-CN" altLang="en-US" sz="1200" b="0" i="0" kern="1200" dirty="0">
                <a:solidFill>
                  <a:schemeClr val="tx1"/>
                </a:solidFill>
                <a:effectLst/>
                <a:latin typeface="+mn-lt"/>
                <a:ea typeface="+mn-ea"/>
                <a:cs typeface="+mn-cs"/>
              </a:rPr>
              <a:t>的</a:t>
            </a:r>
            <a:r>
              <a:rPr lang="en-US" altLang="zh-CN" sz="1200" b="0" i="0" kern="1200" dirty="0">
                <a:solidFill>
                  <a:schemeClr val="tx1"/>
                </a:solidFill>
                <a:effectLst/>
                <a:latin typeface="+mn-lt"/>
                <a:ea typeface="+mn-ea"/>
                <a:cs typeface="+mn-cs"/>
              </a:rPr>
              <a:t>IOU</a:t>
            </a:r>
            <a:r>
              <a:rPr lang="zh-CN" altLang="en-US" sz="1200" b="0" i="0" kern="1200" dirty="0">
                <a:solidFill>
                  <a:schemeClr val="tx1"/>
                </a:solidFill>
                <a:effectLst/>
                <a:latin typeface="+mn-lt"/>
                <a:ea typeface="+mn-ea"/>
                <a:cs typeface="+mn-cs"/>
              </a:rPr>
              <a:t>给它正负标签，</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让它学习里面是否有</a:t>
            </a:r>
            <a:r>
              <a:rPr lang="en-US" altLang="zh-CN" sz="1200" b="0" i="0" kern="1200" dirty="0">
                <a:solidFill>
                  <a:schemeClr val="tx1"/>
                </a:solidFill>
                <a:effectLst/>
                <a:latin typeface="+mn-lt"/>
                <a:ea typeface="+mn-ea"/>
                <a:cs typeface="+mn-cs"/>
              </a:rPr>
              <a:t>object</a:t>
            </a:r>
            <a:r>
              <a:rPr lang="zh-CN" altLang="en-US" sz="1200" b="0" i="0" kern="1200" dirty="0">
                <a:solidFill>
                  <a:schemeClr val="tx1"/>
                </a:solidFill>
                <a:effectLst/>
                <a:latin typeface="+mn-lt"/>
                <a:ea typeface="+mn-ea"/>
                <a:cs typeface="+mn-cs"/>
              </a:rPr>
              <a:t>，这样就训练一个网络（</a:t>
            </a:r>
            <a:r>
              <a:rPr lang="en-US" altLang="zh-CN" sz="1200" b="0" i="0" kern="1200" dirty="0">
                <a:solidFill>
                  <a:schemeClr val="tx1"/>
                </a:solidFill>
                <a:effectLst/>
                <a:latin typeface="+mn-lt"/>
                <a:ea typeface="+mn-ea"/>
                <a:cs typeface="+mn-cs"/>
              </a:rPr>
              <a:t>Region Proposal Network</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由于我们只需要找出大致的地方，无论是精确定位位置还是尺寸，后面的工作都可以完成，</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作者对</a:t>
            </a:r>
            <a:r>
              <a:rPr lang="en-US" altLang="zh-CN" sz="1200" b="0" i="0" kern="1200" dirty="0" err="1">
                <a:solidFill>
                  <a:schemeClr val="tx1"/>
                </a:solidFill>
                <a:effectLst/>
                <a:latin typeface="+mn-lt"/>
                <a:ea typeface="+mn-ea"/>
                <a:cs typeface="+mn-cs"/>
              </a:rPr>
              <a:t>bbox</a:t>
            </a:r>
            <a:r>
              <a:rPr lang="zh-CN" altLang="en-US" sz="1200" b="0" i="0" kern="1200" dirty="0">
                <a:solidFill>
                  <a:schemeClr val="tx1"/>
                </a:solidFill>
                <a:effectLst/>
                <a:latin typeface="+mn-lt"/>
                <a:ea typeface="+mn-ea"/>
                <a:cs typeface="+mn-cs"/>
              </a:rPr>
              <a:t>做了三个固定：固定尺度变化（三种尺度），固定</a:t>
            </a:r>
            <a:r>
              <a:rPr lang="en-US" altLang="zh-CN" sz="1200" b="0" i="0" kern="1200" dirty="0">
                <a:solidFill>
                  <a:schemeClr val="tx1"/>
                </a:solidFill>
                <a:effectLst/>
                <a:latin typeface="+mn-lt"/>
                <a:ea typeface="+mn-ea"/>
                <a:cs typeface="+mn-cs"/>
              </a:rPr>
              <a:t>scale ratio</a:t>
            </a:r>
            <a:r>
              <a:rPr lang="zh-CN" altLang="en-US" sz="1200" b="0" i="0" kern="1200" dirty="0">
                <a:solidFill>
                  <a:schemeClr val="tx1"/>
                </a:solidFill>
                <a:effectLst/>
                <a:latin typeface="+mn-lt"/>
                <a:ea typeface="+mn-ea"/>
                <a:cs typeface="+mn-cs"/>
              </a:rPr>
              <a:t>变化（三种</a:t>
            </a:r>
            <a:r>
              <a:rPr lang="en-US" altLang="zh-CN" sz="1200" b="0" i="0" kern="1200" dirty="0">
                <a:solidFill>
                  <a:schemeClr val="tx1"/>
                </a:solidFill>
                <a:effectLst/>
                <a:latin typeface="+mn-lt"/>
                <a:ea typeface="+mn-ea"/>
                <a:cs typeface="+mn-cs"/>
              </a:rPr>
              <a:t>ratio</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固定采样方式（只在</a:t>
            </a:r>
            <a:r>
              <a:rPr lang="en-US" altLang="zh-CN" sz="1200" b="0" i="0" kern="1200" dirty="0">
                <a:solidFill>
                  <a:schemeClr val="tx1"/>
                </a:solidFill>
                <a:effectLst/>
                <a:latin typeface="+mn-lt"/>
                <a:ea typeface="+mn-ea"/>
                <a:cs typeface="+mn-cs"/>
              </a:rPr>
              <a:t>feature map</a:t>
            </a:r>
            <a:r>
              <a:rPr lang="zh-CN" altLang="en-US" sz="1200" b="0" i="0" kern="1200" dirty="0">
                <a:solidFill>
                  <a:schemeClr val="tx1"/>
                </a:solidFill>
                <a:effectLst/>
                <a:latin typeface="+mn-lt"/>
                <a:ea typeface="+mn-ea"/>
                <a:cs typeface="+mn-cs"/>
              </a:rPr>
              <a:t>的每个点在原图中的对应</a:t>
            </a:r>
            <a:r>
              <a:rPr lang="en-US" altLang="zh-CN" sz="1200" b="0" i="0" kern="1200" dirty="0">
                <a:solidFill>
                  <a:schemeClr val="tx1"/>
                </a:solidFill>
                <a:effectLst/>
                <a:latin typeface="+mn-lt"/>
                <a:ea typeface="+mn-ea"/>
                <a:cs typeface="+mn-cs"/>
              </a:rPr>
              <a:t>ROI</a:t>
            </a:r>
            <a:r>
              <a:rPr lang="zh-CN" altLang="en-US" sz="1200" b="0" i="0" kern="1200" dirty="0">
                <a:solidFill>
                  <a:schemeClr val="tx1"/>
                </a:solidFill>
                <a:effectLst/>
                <a:latin typeface="+mn-lt"/>
                <a:ea typeface="+mn-ea"/>
                <a:cs typeface="+mn-cs"/>
              </a:rPr>
              <a:t>上采样，反正后面的工作能进行调整） 。</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如此就可以降低任务复杂度。</a:t>
            </a:r>
            <a:endParaRPr lang="en-US" altLang="zh-CN" sz="1200" b="0" i="0" kern="1200" dirty="0">
              <a:solidFill>
                <a:schemeClr val="tx1"/>
              </a:solidFill>
              <a:effectLst/>
              <a:latin typeface="+mn-lt"/>
              <a:ea typeface="+mn-ea"/>
              <a:cs typeface="+mn-cs"/>
            </a:endParaRPr>
          </a:p>
          <a:p>
            <a:r>
              <a:rPr lang="en-US" altLang="zh-CN" dirty="0"/>
              <a:t>Anchor</a:t>
            </a:r>
            <a:r>
              <a:rPr lang="zh-CN" altLang="en-US" dirty="0"/>
              <a:t>和</a:t>
            </a:r>
            <a:r>
              <a:rPr lang="en-US" altLang="zh-CN" dirty="0"/>
              <a:t>proposal</a:t>
            </a:r>
            <a:r>
              <a:rPr lang="zh-CN" altLang="en-US" dirty="0"/>
              <a:t>的区别</a:t>
            </a:r>
            <a:endParaRPr lang="en-US" altLang="zh-CN" dirty="0"/>
          </a:p>
          <a:p>
            <a:r>
              <a:rPr lang="en-US" altLang="zh-CN" dirty="0"/>
              <a:t>Anchor</a:t>
            </a:r>
            <a:r>
              <a:rPr lang="zh-CN" altLang="en-US" dirty="0"/>
              <a:t>是</a:t>
            </a:r>
            <a:r>
              <a:rPr lang="en-US" altLang="zh-CN" dirty="0"/>
              <a:t>proposal</a:t>
            </a:r>
            <a:r>
              <a:rPr lang="zh-CN" altLang="en-US" dirty="0"/>
              <a:t>的预选，会通过模型修正之后成为</a:t>
            </a:r>
            <a:r>
              <a:rPr lang="en-US" altLang="zh-CN" dirty="0" smtClean="0"/>
              <a:t>proposal</a:t>
            </a:r>
            <a:r>
              <a:rPr lang="en-US" altLang="zh-CN" baseline="0" dirty="0" smtClean="0"/>
              <a:t>  </a:t>
            </a:r>
            <a:r>
              <a:rPr lang="zh-CN" altLang="en-US" dirty="0" smtClean="0"/>
              <a:t>性能</a:t>
            </a:r>
            <a:r>
              <a:rPr lang="zh-CN" altLang="en-US" dirty="0"/>
              <a:t>提升，通过</a:t>
            </a:r>
            <a:r>
              <a:rPr lang="en-US" altLang="zh-CN" dirty="0"/>
              <a:t>CNN</a:t>
            </a:r>
            <a:r>
              <a:rPr lang="zh-CN" altLang="en-US" dirty="0"/>
              <a:t>模型就能顺便生成</a:t>
            </a:r>
            <a:r>
              <a:rPr lang="en-US" altLang="zh-CN" dirty="0"/>
              <a:t>anchor</a:t>
            </a:r>
            <a:endParaRPr lang="zh-CN" altLang="en-US" dirty="0"/>
          </a:p>
        </p:txBody>
      </p:sp>
      <p:sp>
        <p:nvSpPr>
          <p:cNvPr id="4" name="灯片编号占位符 3"/>
          <p:cNvSpPr>
            <a:spLocks noGrp="1"/>
          </p:cNvSpPr>
          <p:nvPr>
            <p:ph type="sldNum" sz="quarter" idx="10"/>
          </p:nvPr>
        </p:nvSpPr>
        <p:spPr/>
        <p:txBody>
          <a:bodyPr/>
          <a:lstStyle/>
          <a:p>
            <a:fld id="{B88AA1A5-B167-4508-A8D4-E26E61AE3048}" type="slidenum">
              <a:rPr lang="zh-CN" altLang="en-US" smtClean="0"/>
              <a:t>25</a:t>
            </a:fld>
            <a:endParaRPr lang="zh-CN" altLang="en-US"/>
          </a:p>
        </p:txBody>
      </p:sp>
    </p:spTree>
    <p:extLst>
      <p:ext uri="{BB962C8B-B14F-4D97-AF65-F5344CB8AC3E}">
        <p14:creationId xmlns:p14="http://schemas.microsoft.com/office/powerpoint/2010/main" val="8294452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一般目标检测（</a:t>
            </a:r>
            <a:r>
              <a:rPr lang="en-US" altLang="zh-CN" sz="1200" b="0" i="0" kern="1200" dirty="0" smtClean="0">
                <a:solidFill>
                  <a:schemeClr val="tx1"/>
                </a:solidFill>
                <a:effectLst/>
                <a:latin typeface="+mn-lt"/>
                <a:ea typeface="+mn-ea"/>
                <a:cs typeface="+mn-cs"/>
              </a:rPr>
              <a:t>generic object detection</a:t>
            </a:r>
            <a:r>
              <a:rPr lang="zh-CN" altLang="en-US" sz="1200" b="0" i="0" kern="1200" dirty="0" smtClean="0">
                <a:solidFill>
                  <a:schemeClr val="tx1"/>
                </a:solidFill>
                <a:effectLst/>
                <a:latin typeface="+mn-lt"/>
                <a:ea typeface="+mn-ea"/>
                <a:cs typeface="+mn-cs"/>
              </a:rPr>
              <a:t>）的目标是根据大量预定义的类别在自然图像中确定目标实例的位置，这是计算机视觉领域最基本和最有挑战性的问题之一。近些年兴起的深度学习技术是一种可从数据中直接学习特征表示的强大方法，并已经为一般目标检测领域带来了显著的突破性进展。</a:t>
            </a:r>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作为图像理解和计算机视觉的基石，目标检测是解决分割、场景理解、目标追踪、图像描述、事件检测和活动识别等更复杂更高层次的视觉任务的基础。目标检测在人工智能的许多领域都有广泛应用，包括机器人视觉、自动驾驶、基于内容的图像检索、智能视频监控等。</a:t>
            </a:r>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fld id="{46E21C7B-C852-494C-A71E-C886761EEB5D}" type="slidenum">
              <a:rPr lang="zh-CN" altLang="en-US" smtClean="0"/>
              <a:t>2</a:t>
            </a:fld>
            <a:endParaRPr lang="zh-CN" altLang="en-US"/>
          </a:p>
        </p:txBody>
      </p:sp>
    </p:spTree>
    <p:extLst>
      <p:ext uri="{BB962C8B-B14F-4D97-AF65-F5344CB8AC3E}">
        <p14:creationId xmlns:p14="http://schemas.microsoft.com/office/powerpoint/2010/main" val="2048444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图像层面的目标</a:t>
            </a:r>
            <a:r>
              <a:rPr lang="zh-CN" altLang="en-US" dirty="0" smtClean="0"/>
              <a:t>分类</a:t>
            </a:r>
            <a:r>
              <a:rPr lang="en-US" altLang="zh-CN" sz="1200" b="0" i="0" kern="1200" dirty="0" smtClean="0">
                <a:solidFill>
                  <a:schemeClr val="tx1"/>
                </a:solidFill>
                <a:effectLst/>
                <a:latin typeface="+mn-lt"/>
                <a:ea typeface="+mn-ea"/>
                <a:cs typeface="+mn-cs"/>
              </a:rPr>
              <a:t> </a:t>
            </a:r>
            <a:r>
              <a:rPr lang="zh-CN" altLang="en-US" sz="1200" b="0" i="0" kern="1200" dirty="0" smtClean="0">
                <a:solidFill>
                  <a:schemeClr val="tx1"/>
                </a:solidFill>
                <a:effectLst/>
                <a:latin typeface="+mn-lt"/>
                <a:ea typeface="+mn-ea"/>
                <a:cs typeface="+mn-cs"/>
              </a:rPr>
              <a:t>是对一幅图像，给出所包含的物体类别标签，不需要位置信息。</a:t>
            </a:r>
            <a:endParaRPr lang="en-US" altLang="zh-CN" sz="1200" b="0" i="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一般目标检测 </a:t>
            </a:r>
            <a:r>
              <a:rPr lang="zh-CN" altLang="en-US" dirty="0" smtClean="0"/>
              <a:t> 的标记选框包含背景信息，这些背景信息对于分析也是有用的。</a:t>
            </a:r>
            <a:r>
              <a:rPr lang="en-US" altLang="zh-CN" dirty="0" smtClean="0"/>
              <a:t/>
            </a:r>
            <a:br>
              <a:rPr lang="en-US" altLang="zh-CN" dirty="0" smtClean="0"/>
            </a:br>
            <a:r>
              <a:rPr lang="zh-CN" altLang="en-US" dirty="0" smtClean="0"/>
              <a:t>像素</a:t>
            </a:r>
            <a:r>
              <a:rPr lang="zh-CN" altLang="en-US" dirty="0" smtClean="0"/>
              <a:t>层形义</a:t>
            </a:r>
            <a:r>
              <a:rPr lang="zh-CN" altLang="en-US" dirty="0" smtClean="0"/>
              <a:t>分割  图像中的每个像素点对应着一个类别标签</a:t>
            </a:r>
            <a:endParaRPr lang="en-US" altLang="zh-CN"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实例</a:t>
            </a:r>
            <a:r>
              <a:rPr lang="zh-CN" altLang="en-US" dirty="0" smtClean="0"/>
              <a:t>层形义</a:t>
            </a:r>
            <a:r>
              <a:rPr lang="zh-CN" altLang="en-US" dirty="0" smtClean="0"/>
              <a:t>分割   同时要区分出相同类别中的不同个体</a:t>
            </a:r>
            <a:endParaRPr lang="en-US" altLang="zh-CN" dirty="0" smtClean="0"/>
          </a:p>
        </p:txBody>
      </p:sp>
      <p:sp>
        <p:nvSpPr>
          <p:cNvPr id="4" name="灯片编号占位符 3"/>
          <p:cNvSpPr>
            <a:spLocks noGrp="1"/>
          </p:cNvSpPr>
          <p:nvPr>
            <p:ph type="sldNum" sz="quarter" idx="10"/>
          </p:nvPr>
        </p:nvSpPr>
        <p:spPr/>
        <p:txBody>
          <a:bodyPr/>
          <a:lstStyle/>
          <a:p>
            <a:fld id="{B88AA1A5-B167-4508-A8D4-E26E61AE3048}" type="slidenum">
              <a:rPr lang="zh-CN" altLang="en-US" smtClean="0"/>
              <a:t>3</a:t>
            </a:fld>
            <a:endParaRPr lang="zh-CN" altLang="en-US"/>
          </a:p>
        </p:txBody>
      </p:sp>
    </p:spTree>
    <p:extLst>
      <p:ext uri="{BB962C8B-B14F-4D97-AF65-F5344CB8AC3E}">
        <p14:creationId xmlns:p14="http://schemas.microsoft.com/office/powerpoint/2010/main" val="41321380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训练脸部特征 如 </a:t>
            </a:r>
            <a:r>
              <a:rPr lang="en-US" altLang="zh-CN" dirty="0" err="1" smtClean="0"/>
              <a:t>haar</a:t>
            </a:r>
            <a:r>
              <a:rPr lang="zh-CN" altLang="en-US" dirty="0" smtClean="0"/>
              <a:t>特征提取</a:t>
            </a:r>
            <a:endParaRPr lang="en-US" altLang="zh-CN" dirty="0" smtClean="0"/>
          </a:p>
          <a:p>
            <a:r>
              <a:rPr lang="zh-CN" altLang="en-US" dirty="0" smtClean="0"/>
              <a:t>传统方法依赖于手工设计的低层视觉特征：依赖于先验知识，没有考虑数据分布特点，具有较弱语义信息，表达能力弱</a:t>
            </a:r>
            <a:endParaRPr lang="en-US" altLang="zh-CN" dirty="0" smtClean="0"/>
          </a:p>
          <a:p>
            <a:endParaRPr lang="en-US" altLang="zh-CN" dirty="0" smtClean="0"/>
          </a:p>
          <a:p>
            <a:r>
              <a:rPr lang="zh-CN" altLang="en-US" dirty="0" smtClean="0"/>
              <a:t>深度检测是基于数据驱动</a:t>
            </a:r>
            <a:r>
              <a:rPr lang="zh-CN" altLang="en-US" smtClean="0"/>
              <a:t>的，能够自适应地进行特征构造提取，可以有效建模物体的复杂变换模式，可以端到端训练。</a:t>
            </a:r>
            <a:endParaRPr lang="zh-CN" altLang="en-US" dirty="0"/>
          </a:p>
        </p:txBody>
      </p:sp>
      <p:sp>
        <p:nvSpPr>
          <p:cNvPr id="4" name="灯片编号占位符 3"/>
          <p:cNvSpPr>
            <a:spLocks noGrp="1"/>
          </p:cNvSpPr>
          <p:nvPr>
            <p:ph type="sldNum" sz="quarter" idx="10"/>
          </p:nvPr>
        </p:nvSpPr>
        <p:spPr/>
        <p:txBody>
          <a:bodyPr/>
          <a:lstStyle/>
          <a:p>
            <a:fld id="{46E21C7B-C852-494C-A71E-C886761EEB5D}" type="slidenum">
              <a:rPr lang="zh-CN" altLang="en-US" smtClean="0"/>
              <a:t>4</a:t>
            </a:fld>
            <a:endParaRPr lang="zh-CN" altLang="en-US"/>
          </a:p>
        </p:txBody>
      </p:sp>
    </p:spTree>
    <p:extLst>
      <p:ext uri="{BB962C8B-B14F-4D97-AF65-F5344CB8AC3E}">
        <p14:creationId xmlns:p14="http://schemas.microsoft.com/office/powerpoint/2010/main" val="18001500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需要测试许多不同位置、不同尺度的区域，当使用有一定计算需求的</a:t>
            </a:r>
            <a:r>
              <a:rPr lang="en-US" altLang="zh-CN" sz="1200" b="0" i="0" kern="1200" dirty="0" smtClean="0">
                <a:solidFill>
                  <a:schemeClr val="tx1"/>
                </a:solidFill>
                <a:effectLst/>
                <a:latin typeface="+mn-lt"/>
                <a:ea typeface="+mn-ea"/>
                <a:cs typeface="+mn-cs"/>
              </a:rPr>
              <a:t>CNN</a:t>
            </a:r>
            <a:r>
              <a:rPr lang="zh-CN" altLang="en-US" sz="1200" b="0" i="0" kern="1200" dirty="0" smtClean="0">
                <a:solidFill>
                  <a:schemeClr val="tx1"/>
                </a:solidFill>
                <a:effectLst/>
                <a:latin typeface="+mn-lt"/>
                <a:ea typeface="+mn-ea"/>
                <a:cs typeface="+mn-cs"/>
              </a:rPr>
              <a:t>时，我们的解决办法是关注图像中的一小部分可能出现物体的位置。</a:t>
            </a:r>
            <a:endParaRPr lang="zh-CN" altLang="en-US" dirty="0"/>
          </a:p>
        </p:txBody>
      </p:sp>
      <p:sp>
        <p:nvSpPr>
          <p:cNvPr id="4" name="灯片编号占位符 3"/>
          <p:cNvSpPr>
            <a:spLocks noGrp="1"/>
          </p:cNvSpPr>
          <p:nvPr>
            <p:ph type="sldNum" sz="quarter" idx="10"/>
          </p:nvPr>
        </p:nvSpPr>
        <p:spPr/>
        <p:txBody>
          <a:bodyPr/>
          <a:lstStyle/>
          <a:p>
            <a:fld id="{B88AA1A5-B167-4508-A8D4-E26E61AE3048}" type="slidenum">
              <a:rPr lang="zh-CN" altLang="en-US" smtClean="0"/>
              <a:t>5</a:t>
            </a:fld>
            <a:endParaRPr lang="zh-CN" altLang="en-US"/>
          </a:p>
        </p:txBody>
      </p:sp>
    </p:spTree>
    <p:extLst>
      <p:ext uri="{BB962C8B-B14F-4D97-AF65-F5344CB8AC3E}">
        <p14:creationId xmlns:p14="http://schemas.microsoft.com/office/powerpoint/2010/main" val="30786151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目标检测基于卷积神经网络的一个基本思路</a:t>
            </a:r>
            <a:endParaRPr lang="zh-CN" altLang="en-US" dirty="0"/>
          </a:p>
        </p:txBody>
      </p:sp>
      <p:sp>
        <p:nvSpPr>
          <p:cNvPr id="4" name="灯片编号占位符 3"/>
          <p:cNvSpPr>
            <a:spLocks noGrp="1"/>
          </p:cNvSpPr>
          <p:nvPr>
            <p:ph type="sldNum" sz="quarter" idx="10"/>
          </p:nvPr>
        </p:nvSpPr>
        <p:spPr/>
        <p:txBody>
          <a:bodyPr/>
          <a:lstStyle/>
          <a:p>
            <a:fld id="{46E21C7B-C852-494C-A71E-C886761EEB5D}" type="slidenum">
              <a:rPr lang="zh-CN" altLang="en-US" smtClean="0"/>
              <a:t>6</a:t>
            </a:fld>
            <a:endParaRPr lang="zh-CN" altLang="en-US"/>
          </a:p>
        </p:txBody>
      </p:sp>
    </p:spTree>
    <p:extLst>
      <p:ext uri="{BB962C8B-B14F-4D97-AF65-F5344CB8AC3E}">
        <p14:creationId xmlns:p14="http://schemas.microsoft.com/office/powerpoint/2010/main" val="17934221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Region proposal </a:t>
            </a:r>
            <a:r>
              <a:rPr lang="zh-CN" altLang="en-US" dirty="0"/>
              <a:t>：区域建议，区域候选集</a:t>
            </a:r>
            <a:endParaRPr lang="en-US" altLang="zh-CN" dirty="0"/>
          </a:p>
          <a:p>
            <a:r>
              <a:rPr lang="zh-CN" altLang="en-US" dirty="0"/>
              <a:t>大小不一样，需要</a:t>
            </a:r>
            <a:r>
              <a:rPr lang="en-US" altLang="zh-CN" dirty="0"/>
              <a:t>resize</a:t>
            </a:r>
          </a:p>
          <a:p>
            <a:r>
              <a:rPr lang="zh-CN" altLang="en-US" dirty="0"/>
              <a:t>然后提取特征，进行分类</a:t>
            </a:r>
          </a:p>
        </p:txBody>
      </p:sp>
      <p:sp>
        <p:nvSpPr>
          <p:cNvPr id="4" name="灯片编号占位符 3"/>
          <p:cNvSpPr>
            <a:spLocks noGrp="1"/>
          </p:cNvSpPr>
          <p:nvPr>
            <p:ph type="sldNum" sz="quarter" idx="10"/>
          </p:nvPr>
        </p:nvSpPr>
        <p:spPr/>
        <p:txBody>
          <a:bodyPr/>
          <a:lstStyle/>
          <a:p>
            <a:fld id="{B88AA1A5-B167-4508-A8D4-E26E61AE3048}" type="slidenum">
              <a:rPr lang="zh-CN" altLang="en-US" smtClean="0"/>
              <a:t>7</a:t>
            </a:fld>
            <a:endParaRPr lang="zh-CN" altLang="en-US"/>
          </a:p>
        </p:txBody>
      </p:sp>
    </p:spTree>
    <p:extLst>
      <p:ext uri="{BB962C8B-B14F-4D97-AF65-F5344CB8AC3E}">
        <p14:creationId xmlns:p14="http://schemas.microsoft.com/office/powerpoint/2010/main" val="14077223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smtClean="0"/>
              <a:t>1.</a:t>
            </a:r>
            <a:r>
              <a:rPr lang="zh-CN" altLang="en-US" dirty="0" smtClean="0"/>
              <a:t>滑动不同大小的候选框，然后对候选框内的图片提取特征，进行分类</a:t>
            </a:r>
            <a:endParaRPr lang="en-US" altLang="zh-CN"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smtClean="0"/>
              <a:t>2.</a:t>
            </a:r>
            <a:r>
              <a:rPr lang="zh-CN" altLang="en-US" dirty="0" smtClean="0"/>
              <a:t>按规则聚类生成候选框，然后对候选框内的图片提取特征，进行分类</a:t>
            </a: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smtClean="0"/>
          </a:p>
        </p:txBody>
      </p:sp>
      <p:sp>
        <p:nvSpPr>
          <p:cNvPr id="4" name="灯片编号占位符 3"/>
          <p:cNvSpPr>
            <a:spLocks noGrp="1"/>
          </p:cNvSpPr>
          <p:nvPr>
            <p:ph type="sldNum" sz="quarter" idx="10"/>
          </p:nvPr>
        </p:nvSpPr>
        <p:spPr/>
        <p:txBody>
          <a:bodyPr/>
          <a:lstStyle/>
          <a:p>
            <a:fld id="{46E21C7B-C852-494C-A71E-C886761EEB5D}" type="slidenum">
              <a:rPr lang="zh-CN" altLang="en-US" smtClean="0"/>
              <a:t>8</a:t>
            </a:fld>
            <a:endParaRPr lang="zh-CN" altLang="en-US"/>
          </a:p>
        </p:txBody>
      </p:sp>
    </p:spTree>
    <p:extLst>
      <p:ext uri="{BB962C8B-B14F-4D97-AF65-F5344CB8AC3E}">
        <p14:creationId xmlns:p14="http://schemas.microsoft.com/office/powerpoint/2010/main" val="3473758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颜色，纹理相近</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优先合成小区域</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保证合成后的形状规则</a:t>
            </a:r>
          </a:p>
          <a:p>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输入一张图片，首先通过图像分割的方法（如大名鼎鼎的</a:t>
            </a:r>
            <a:r>
              <a:rPr lang="en-US" altLang="zh-CN" sz="1200" b="0" i="0" kern="1200" dirty="0" err="1" smtClean="0">
                <a:solidFill>
                  <a:schemeClr val="tx1"/>
                </a:solidFill>
                <a:effectLst/>
                <a:latin typeface="+mn-lt"/>
                <a:ea typeface="+mn-ea"/>
                <a:cs typeface="+mn-cs"/>
              </a:rPr>
              <a:t>felzenszwalb</a:t>
            </a:r>
            <a:r>
              <a:rPr lang="zh-CN" altLang="en-US" sz="1200" b="0" i="0" kern="1200" dirty="0" smtClean="0">
                <a:solidFill>
                  <a:schemeClr val="tx1"/>
                </a:solidFill>
                <a:effectLst/>
                <a:latin typeface="+mn-lt"/>
                <a:ea typeface="+mn-ea"/>
                <a:cs typeface="+mn-cs"/>
              </a:rPr>
              <a:t>算法）获得很多小的区域，然后对这些小的区域不断进行合并，一直到无法合并为止。此时这些原始的小区域和合并得到的区域的就是我们得到的</a:t>
            </a:r>
            <a:r>
              <a:rPr lang="en-US" altLang="zh-CN" sz="1200" b="0" i="0" kern="1200" dirty="0" smtClean="0">
                <a:solidFill>
                  <a:schemeClr val="tx1"/>
                </a:solidFill>
                <a:effectLst/>
                <a:latin typeface="+mn-lt"/>
                <a:ea typeface="+mn-ea"/>
                <a:cs typeface="+mn-cs"/>
              </a:rPr>
              <a:t>bounding box.</a:t>
            </a:r>
          </a:p>
          <a:p>
            <a:pPr marL="228600" indent="-228600">
              <a:buAutoNum type="arabicPeriod"/>
            </a:pPr>
            <a:r>
              <a:rPr lang="zh-CN" altLang="en-US" sz="1200" b="0" i="0" kern="1200" dirty="0" smtClean="0">
                <a:solidFill>
                  <a:schemeClr val="tx1"/>
                </a:solidFill>
                <a:effectLst/>
                <a:latin typeface="+mn-lt"/>
                <a:ea typeface="+mn-ea"/>
                <a:cs typeface="+mn-cs"/>
              </a:rPr>
              <a:t>用户生成原始区域集的函数，其中用到了</a:t>
            </a:r>
            <a:r>
              <a:rPr lang="en-US" altLang="zh-CN" sz="1200" b="0" i="0" kern="1200" dirty="0" err="1" smtClean="0">
                <a:solidFill>
                  <a:schemeClr val="tx1"/>
                </a:solidFill>
                <a:effectLst/>
                <a:latin typeface="+mn-lt"/>
                <a:ea typeface="+mn-ea"/>
                <a:cs typeface="+mn-cs"/>
              </a:rPr>
              <a:t>felzenszwalb</a:t>
            </a:r>
            <a:r>
              <a:rPr lang="zh-CN" altLang="en-US" sz="1200" b="0" i="0" kern="1200" dirty="0" smtClean="0">
                <a:solidFill>
                  <a:schemeClr val="tx1"/>
                </a:solidFill>
                <a:effectLst/>
                <a:latin typeface="+mn-lt"/>
                <a:ea typeface="+mn-ea"/>
                <a:cs typeface="+mn-cs"/>
              </a:rPr>
              <a:t>图像分割算法。每一个区域都有一个编号，将编号并入图片中，方便后面的操作</a:t>
            </a:r>
            <a:endParaRPr lang="en-US" altLang="zh-CN" sz="1200" b="0" i="0" kern="1200" dirty="0" smtClean="0">
              <a:solidFill>
                <a:schemeClr val="tx1"/>
              </a:solidFill>
              <a:effectLst/>
              <a:latin typeface="+mn-lt"/>
              <a:ea typeface="+mn-ea"/>
              <a:cs typeface="+mn-cs"/>
            </a:endParaRPr>
          </a:p>
          <a:p>
            <a:pPr marL="228600" indent="-228600">
              <a:buAutoNum type="arabicPeriod" startAt="2"/>
            </a:pPr>
            <a:r>
              <a:rPr lang="zh-CN" altLang="en-US" sz="1200" b="0" i="0" kern="1200" dirty="0" smtClean="0">
                <a:solidFill>
                  <a:schemeClr val="tx1"/>
                </a:solidFill>
                <a:effectLst/>
                <a:latin typeface="+mn-lt"/>
                <a:ea typeface="+mn-ea"/>
                <a:cs typeface="+mn-cs"/>
              </a:rPr>
              <a:t>计算两个区域的相似度</a:t>
            </a:r>
            <a:r>
              <a:rPr lang="zh-CN" altLang="en-US" sz="1200" b="0" i="0" kern="1200" baseline="0" dirty="0" smtClean="0">
                <a:solidFill>
                  <a:schemeClr val="tx1"/>
                </a:solidFill>
                <a:effectLst/>
                <a:latin typeface="+mn-lt"/>
                <a:ea typeface="+mn-ea"/>
                <a:cs typeface="+mn-cs"/>
              </a:rPr>
              <a:t> </a:t>
            </a:r>
            <a:r>
              <a:rPr lang="en-US" altLang="zh-CN" sz="1200" b="0" i="0" kern="1200" dirty="0" smtClean="0">
                <a:solidFill>
                  <a:schemeClr val="tx1"/>
                </a:solidFill>
                <a:effectLst/>
                <a:latin typeface="+mn-lt"/>
                <a:ea typeface="+mn-ea"/>
                <a:cs typeface="+mn-cs"/>
              </a:rPr>
              <a:t>-- </a:t>
            </a:r>
            <a:r>
              <a:rPr lang="zh-CN" altLang="en-US" sz="1200" b="0" i="0" kern="1200" dirty="0" smtClean="0">
                <a:solidFill>
                  <a:schemeClr val="tx1"/>
                </a:solidFill>
                <a:effectLst/>
                <a:latin typeface="+mn-lt"/>
                <a:ea typeface="+mn-ea"/>
                <a:cs typeface="+mn-cs"/>
              </a:rPr>
              <a:t>颜色，纹理，尺寸，以及交叠。其中颜色和纹理相似度，通过获取两个区域的直方图的交集，来判断相似度。</a:t>
            </a:r>
            <a:endParaRPr lang="en-US" altLang="zh-CN" sz="1200" b="0" i="0" kern="1200" dirty="0" smtClean="0">
              <a:solidFill>
                <a:schemeClr val="tx1"/>
              </a:solidFill>
              <a:effectLst/>
              <a:latin typeface="+mn-lt"/>
              <a:ea typeface="+mn-ea"/>
              <a:cs typeface="+mn-cs"/>
            </a:endParaRPr>
          </a:p>
          <a:p>
            <a:pPr marL="228600" indent="-228600">
              <a:buAutoNum type="arabicPeriod" startAt="2"/>
            </a:pPr>
            <a:r>
              <a:rPr lang="zh-CN" altLang="en-US" sz="1200" b="0" i="0" kern="1200" dirty="0" smtClean="0">
                <a:solidFill>
                  <a:schemeClr val="tx1"/>
                </a:solidFill>
                <a:effectLst/>
                <a:latin typeface="+mn-lt"/>
                <a:ea typeface="+mn-ea"/>
                <a:cs typeface="+mn-cs"/>
              </a:rPr>
              <a:t>颜色直方图：将色彩空间转为</a:t>
            </a:r>
            <a:r>
              <a:rPr lang="en-US" altLang="zh-CN" sz="1200" b="0" i="0" kern="1200" dirty="0" smtClean="0">
                <a:solidFill>
                  <a:schemeClr val="tx1"/>
                </a:solidFill>
                <a:effectLst/>
                <a:latin typeface="+mn-lt"/>
                <a:ea typeface="+mn-ea"/>
                <a:cs typeface="+mn-cs"/>
              </a:rPr>
              <a:t>HSV</a:t>
            </a:r>
            <a:r>
              <a:rPr lang="zh-CN" altLang="en-US" sz="1200" b="0" i="0" kern="1200" dirty="0" smtClean="0">
                <a:solidFill>
                  <a:schemeClr val="tx1"/>
                </a:solidFill>
                <a:effectLst/>
                <a:latin typeface="+mn-lt"/>
                <a:ea typeface="+mn-ea"/>
                <a:cs typeface="+mn-cs"/>
              </a:rPr>
              <a:t>，每个通道下以</a:t>
            </a:r>
            <a:r>
              <a:rPr lang="en-US" altLang="zh-CN" sz="1200" b="0" i="0" kern="1200" dirty="0" smtClean="0">
                <a:solidFill>
                  <a:schemeClr val="tx1"/>
                </a:solidFill>
                <a:effectLst/>
                <a:latin typeface="+mn-lt"/>
                <a:ea typeface="+mn-ea"/>
                <a:cs typeface="+mn-cs"/>
              </a:rPr>
              <a:t>bins=25</a:t>
            </a:r>
            <a:r>
              <a:rPr lang="zh-CN" altLang="en-US" sz="1200" b="0" i="0" kern="1200" dirty="0" smtClean="0">
                <a:solidFill>
                  <a:schemeClr val="tx1"/>
                </a:solidFill>
                <a:effectLst/>
                <a:latin typeface="+mn-lt"/>
                <a:ea typeface="+mn-ea"/>
                <a:cs typeface="+mn-cs"/>
              </a:rPr>
              <a:t>计算直方图，这样每个区域的颜色直方图有</a:t>
            </a:r>
            <a:r>
              <a:rPr lang="en-US" altLang="zh-CN" sz="1200" b="0" i="0" kern="1200" dirty="0" smtClean="0">
                <a:solidFill>
                  <a:schemeClr val="tx1"/>
                </a:solidFill>
                <a:effectLst/>
                <a:latin typeface="+mn-lt"/>
                <a:ea typeface="+mn-ea"/>
                <a:cs typeface="+mn-cs"/>
              </a:rPr>
              <a:t>25*3=75</a:t>
            </a:r>
            <a:r>
              <a:rPr lang="zh-CN" altLang="en-US" sz="1200" b="0" i="0" kern="1200" dirty="0" smtClean="0">
                <a:solidFill>
                  <a:schemeClr val="tx1"/>
                </a:solidFill>
                <a:effectLst/>
                <a:latin typeface="+mn-lt"/>
                <a:ea typeface="+mn-ea"/>
                <a:cs typeface="+mn-cs"/>
              </a:rPr>
              <a:t>个区间。 对直方图除以区域尺寸做归一化后使用下式计算相似度</a:t>
            </a:r>
            <a:endParaRPr lang="en-US" altLang="zh-CN" sz="1200" b="0" i="0" kern="1200" dirty="0" smtClean="0">
              <a:solidFill>
                <a:schemeClr val="tx1"/>
              </a:solidFill>
              <a:effectLst/>
              <a:latin typeface="+mn-lt"/>
              <a:ea typeface="+mn-ea"/>
              <a:cs typeface="+mn-cs"/>
            </a:endParaRPr>
          </a:p>
          <a:p>
            <a:pPr marL="228600" indent="-228600">
              <a:buAutoNum type="arabicPeriod" startAt="2"/>
            </a:pPr>
            <a:r>
              <a:rPr lang="zh-CN" altLang="en-US" sz="1200" b="0" i="0" kern="1200" dirty="0" smtClean="0">
                <a:solidFill>
                  <a:schemeClr val="tx1"/>
                </a:solidFill>
                <a:effectLst/>
                <a:latin typeface="+mn-lt"/>
                <a:ea typeface="+mn-ea"/>
                <a:cs typeface="+mn-cs"/>
              </a:rPr>
              <a:t>纹理相似度：论文采用方差为</a:t>
            </a:r>
            <a:r>
              <a:rPr lang="en-US" altLang="zh-CN" sz="1200" b="0" i="0" kern="1200" dirty="0" smtClean="0">
                <a:solidFill>
                  <a:schemeClr val="tx1"/>
                </a:solidFill>
                <a:effectLst/>
                <a:latin typeface="+mn-lt"/>
                <a:ea typeface="+mn-ea"/>
                <a:cs typeface="+mn-cs"/>
              </a:rPr>
              <a:t>1</a:t>
            </a:r>
            <a:r>
              <a:rPr lang="zh-CN" altLang="en-US" sz="1200" b="0" i="0" kern="1200" dirty="0" smtClean="0">
                <a:solidFill>
                  <a:schemeClr val="tx1"/>
                </a:solidFill>
                <a:effectLst/>
                <a:latin typeface="+mn-lt"/>
                <a:ea typeface="+mn-ea"/>
                <a:cs typeface="+mn-cs"/>
              </a:rPr>
              <a:t>的高斯分布在</a:t>
            </a:r>
            <a:r>
              <a:rPr lang="en-US" altLang="zh-CN" sz="1200" b="0" i="0" kern="1200" dirty="0" smtClean="0">
                <a:solidFill>
                  <a:schemeClr val="tx1"/>
                </a:solidFill>
                <a:effectLst/>
                <a:latin typeface="+mn-lt"/>
                <a:ea typeface="+mn-ea"/>
                <a:cs typeface="+mn-cs"/>
              </a:rPr>
              <a:t>8</a:t>
            </a:r>
            <a:r>
              <a:rPr lang="zh-CN" altLang="en-US" sz="1200" b="0" i="0" kern="1200" dirty="0" smtClean="0">
                <a:solidFill>
                  <a:schemeClr val="tx1"/>
                </a:solidFill>
                <a:effectLst/>
                <a:latin typeface="+mn-lt"/>
                <a:ea typeface="+mn-ea"/>
                <a:cs typeface="+mn-cs"/>
              </a:rPr>
              <a:t>个方向做梯度统计，然后将统计结果（尺寸与区域大小一致）以</a:t>
            </a:r>
            <a:r>
              <a:rPr lang="en-US" altLang="zh-CN" sz="1200" b="0" i="0" kern="1200" dirty="0" smtClean="0">
                <a:solidFill>
                  <a:schemeClr val="tx1"/>
                </a:solidFill>
                <a:effectLst/>
                <a:latin typeface="+mn-lt"/>
                <a:ea typeface="+mn-ea"/>
                <a:cs typeface="+mn-cs"/>
              </a:rPr>
              <a:t>bins=10</a:t>
            </a:r>
            <a:r>
              <a:rPr lang="zh-CN" altLang="en-US" sz="1200" b="0" i="0" kern="1200" dirty="0" smtClean="0">
                <a:solidFill>
                  <a:schemeClr val="tx1"/>
                </a:solidFill>
                <a:effectLst/>
                <a:latin typeface="+mn-lt"/>
                <a:ea typeface="+mn-ea"/>
                <a:cs typeface="+mn-cs"/>
              </a:rPr>
              <a:t>计算直方图。直方图区间数为</a:t>
            </a:r>
            <a:r>
              <a:rPr lang="en-US" altLang="zh-CN" sz="1200" b="0" i="0" kern="1200" dirty="0" smtClean="0">
                <a:solidFill>
                  <a:schemeClr val="tx1"/>
                </a:solidFill>
                <a:effectLst/>
                <a:latin typeface="+mn-lt"/>
                <a:ea typeface="+mn-ea"/>
                <a:cs typeface="+mn-cs"/>
              </a:rPr>
              <a:t>8*3*10=240</a:t>
            </a:r>
            <a:r>
              <a:rPr lang="zh-CN" altLang="en-US" sz="1200" b="0" i="0" kern="1200" dirty="0" smtClean="0">
                <a:solidFill>
                  <a:schemeClr val="tx1"/>
                </a:solidFill>
                <a:effectLst/>
                <a:latin typeface="+mn-lt"/>
                <a:ea typeface="+mn-ea"/>
                <a:cs typeface="+mn-cs"/>
              </a:rPr>
              <a:t>（使用</a:t>
            </a:r>
            <a:r>
              <a:rPr lang="en-US" altLang="zh-CN" sz="1200" b="0" i="0" kern="1200" dirty="0" smtClean="0">
                <a:solidFill>
                  <a:schemeClr val="tx1"/>
                </a:solidFill>
                <a:effectLst/>
                <a:latin typeface="+mn-lt"/>
                <a:ea typeface="+mn-ea"/>
                <a:cs typeface="+mn-cs"/>
              </a:rPr>
              <a:t>RGB</a:t>
            </a:r>
            <a:r>
              <a:rPr lang="zh-CN" altLang="en-US" sz="1200" b="0" i="0" kern="1200" dirty="0" smtClean="0">
                <a:solidFill>
                  <a:schemeClr val="tx1"/>
                </a:solidFill>
                <a:effectLst/>
                <a:latin typeface="+mn-lt"/>
                <a:ea typeface="+mn-ea"/>
                <a:cs typeface="+mn-cs"/>
              </a:rPr>
              <a:t>色彩空间）。这里是用了</a:t>
            </a:r>
            <a:r>
              <a:rPr lang="en-US" altLang="zh-CN" sz="1200" b="0" i="0" kern="1200" dirty="0" smtClean="0">
                <a:solidFill>
                  <a:schemeClr val="tx1"/>
                </a:solidFill>
                <a:effectLst/>
                <a:latin typeface="+mn-lt"/>
                <a:ea typeface="+mn-ea"/>
                <a:cs typeface="+mn-cs"/>
              </a:rPr>
              <a:t>LBP</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local binary pattern</a:t>
            </a:r>
            <a:r>
              <a:rPr lang="zh-CN" altLang="en-US" sz="1200" b="0" i="0" kern="1200" dirty="0" smtClean="0">
                <a:solidFill>
                  <a:schemeClr val="tx1"/>
                </a:solidFill>
                <a:effectLst/>
                <a:latin typeface="+mn-lt"/>
                <a:ea typeface="+mn-ea"/>
                <a:cs typeface="+mn-cs"/>
              </a:rPr>
              <a:t>）获取纹理特征，建立直方图，其余相同</a:t>
            </a:r>
          </a:p>
        </p:txBody>
      </p:sp>
      <p:sp>
        <p:nvSpPr>
          <p:cNvPr id="4" name="灯片编号占位符 3"/>
          <p:cNvSpPr>
            <a:spLocks noGrp="1"/>
          </p:cNvSpPr>
          <p:nvPr>
            <p:ph type="sldNum" sz="quarter" idx="10"/>
          </p:nvPr>
        </p:nvSpPr>
        <p:spPr/>
        <p:txBody>
          <a:bodyPr/>
          <a:lstStyle/>
          <a:p>
            <a:fld id="{46E21C7B-C852-494C-A71E-C886761EEB5D}" type="slidenum">
              <a:rPr lang="zh-CN" altLang="en-US" smtClean="0"/>
              <a:t>9</a:t>
            </a:fld>
            <a:endParaRPr lang="zh-CN" altLang="en-US"/>
          </a:p>
        </p:txBody>
      </p:sp>
    </p:spTree>
    <p:extLst>
      <p:ext uri="{BB962C8B-B14F-4D97-AF65-F5344CB8AC3E}">
        <p14:creationId xmlns:p14="http://schemas.microsoft.com/office/powerpoint/2010/main" val="29155326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单击以编辑母版副标题样式</a:t>
            </a:r>
            <a:endParaRPr lang="zh-CN" altLang="en-US"/>
          </a:p>
        </p:txBody>
      </p:sp>
      <p:sp>
        <p:nvSpPr>
          <p:cNvPr id="4" name="日期占位符 3"/>
          <p:cNvSpPr>
            <a:spLocks noGrp="1"/>
          </p:cNvSpPr>
          <p:nvPr>
            <p:ph type="dt" sz="half" idx="10"/>
          </p:nvPr>
        </p:nvSpPr>
        <p:spPr/>
        <p:txBody>
          <a:bodyPr/>
          <a:lstStyle/>
          <a:p>
            <a:fld id="{2924A00E-818D-4DA3-8DDE-30CADB92C037}" type="datetimeFigureOut">
              <a:rPr lang="zh-CN" altLang="en-US" smtClean="0"/>
              <a:t>2018/12/11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FECDA8E-88D9-4034-B784-CA7A67D1550E}" type="slidenum">
              <a:rPr lang="zh-CN" altLang="en-US" smtClean="0"/>
              <a:t>‹#›</a:t>
            </a:fld>
            <a:endParaRPr lang="zh-CN" altLang="en-US"/>
          </a:p>
        </p:txBody>
      </p:sp>
    </p:spTree>
    <p:extLst>
      <p:ext uri="{BB962C8B-B14F-4D97-AF65-F5344CB8AC3E}">
        <p14:creationId xmlns:p14="http://schemas.microsoft.com/office/powerpoint/2010/main" val="10675889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2924A00E-818D-4DA3-8DDE-30CADB92C037}" type="datetimeFigureOut">
              <a:rPr lang="zh-CN" altLang="en-US" smtClean="0"/>
              <a:t>2018/12/11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FECDA8E-88D9-4034-B784-CA7A67D1550E}" type="slidenum">
              <a:rPr lang="zh-CN" altLang="en-US" smtClean="0"/>
              <a:t>‹#›</a:t>
            </a:fld>
            <a:endParaRPr lang="zh-CN" altLang="en-US"/>
          </a:p>
        </p:txBody>
      </p:sp>
    </p:spTree>
    <p:extLst>
      <p:ext uri="{BB962C8B-B14F-4D97-AF65-F5344CB8AC3E}">
        <p14:creationId xmlns:p14="http://schemas.microsoft.com/office/powerpoint/2010/main" val="87699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2924A00E-818D-4DA3-8DDE-30CADB92C037}" type="datetimeFigureOut">
              <a:rPr lang="zh-CN" altLang="en-US" smtClean="0"/>
              <a:t>2018/12/11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FECDA8E-88D9-4034-B784-CA7A67D1550E}" type="slidenum">
              <a:rPr lang="zh-CN" altLang="en-US" smtClean="0"/>
              <a:t>‹#›</a:t>
            </a:fld>
            <a:endParaRPr lang="zh-CN" altLang="en-US"/>
          </a:p>
        </p:txBody>
      </p:sp>
    </p:spTree>
    <p:extLst>
      <p:ext uri="{BB962C8B-B14F-4D97-AF65-F5344CB8AC3E}">
        <p14:creationId xmlns:p14="http://schemas.microsoft.com/office/powerpoint/2010/main" val="21150056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2924A00E-818D-4DA3-8DDE-30CADB92C037}" type="datetimeFigureOut">
              <a:rPr lang="zh-CN" altLang="en-US" smtClean="0"/>
              <a:t>2018/12/11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FECDA8E-88D9-4034-B784-CA7A67D1550E}" type="slidenum">
              <a:rPr lang="zh-CN" altLang="en-US" smtClean="0"/>
              <a:t>‹#›</a:t>
            </a:fld>
            <a:endParaRPr lang="zh-CN" altLang="en-US"/>
          </a:p>
        </p:txBody>
      </p:sp>
    </p:spTree>
    <p:extLst>
      <p:ext uri="{BB962C8B-B14F-4D97-AF65-F5344CB8AC3E}">
        <p14:creationId xmlns:p14="http://schemas.microsoft.com/office/powerpoint/2010/main" val="1414610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编辑母版文本样式</a:t>
            </a:r>
          </a:p>
        </p:txBody>
      </p:sp>
      <p:sp>
        <p:nvSpPr>
          <p:cNvPr id="4" name="日期占位符 3"/>
          <p:cNvSpPr>
            <a:spLocks noGrp="1"/>
          </p:cNvSpPr>
          <p:nvPr>
            <p:ph type="dt" sz="half" idx="10"/>
          </p:nvPr>
        </p:nvSpPr>
        <p:spPr/>
        <p:txBody>
          <a:bodyPr/>
          <a:lstStyle/>
          <a:p>
            <a:fld id="{2924A00E-818D-4DA3-8DDE-30CADB92C037}" type="datetimeFigureOut">
              <a:rPr lang="zh-CN" altLang="en-US" smtClean="0"/>
              <a:t>2018/12/11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FECDA8E-88D9-4034-B784-CA7A67D1550E}" type="slidenum">
              <a:rPr lang="zh-CN" altLang="en-US" smtClean="0"/>
              <a:t>‹#›</a:t>
            </a:fld>
            <a:endParaRPr lang="zh-CN" altLang="en-US"/>
          </a:p>
        </p:txBody>
      </p:sp>
    </p:spTree>
    <p:extLst>
      <p:ext uri="{BB962C8B-B14F-4D97-AF65-F5344CB8AC3E}">
        <p14:creationId xmlns:p14="http://schemas.microsoft.com/office/powerpoint/2010/main" val="28275449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2924A00E-818D-4DA3-8DDE-30CADB92C037}" type="datetimeFigureOut">
              <a:rPr lang="zh-CN" altLang="en-US" smtClean="0"/>
              <a:t>2018/12/11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FECDA8E-88D9-4034-B784-CA7A67D1550E}" type="slidenum">
              <a:rPr lang="zh-CN" altLang="en-US" smtClean="0"/>
              <a:t>‹#›</a:t>
            </a:fld>
            <a:endParaRPr lang="zh-CN" altLang="en-US"/>
          </a:p>
        </p:txBody>
      </p:sp>
    </p:spTree>
    <p:extLst>
      <p:ext uri="{BB962C8B-B14F-4D97-AF65-F5344CB8AC3E}">
        <p14:creationId xmlns:p14="http://schemas.microsoft.com/office/powerpoint/2010/main" val="1327717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2924A00E-818D-4DA3-8DDE-30CADB92C037}" type="datetimeFigureOut">
              <a:rPr lang="zh-CN" altLang="en-US" smtClean="0"/>
              <a:t>2018/12/11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FECDA8E-88D9-4034-B784-CA7A67D1550E}" type="slidenum">
              <a:rPr lang="zh-CN" altLang="en-US" smtClean="0"/>
              <a:t>‹#›</a:t>
            </a:fld>
            <a:endParaRPr lang="zh-CN" altLang="en-US"/>
          </a:p>
        </p:txBody>
      </p:sp>
    </p:spTree>
    <p:extLst>
      <p:ext uri="{BB962C8B-B14F-4D97-AF65-F5344CB8AC3E}">
        <p14:creationId xmlns:p14="http://schemas.microsoft.com/office/powerpoint/2010/main" val="23834595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2924A00E-818D-4DA3-8DDE-30CADB92C037}" type="datetimeFigureOut">
              <a:rPr lang="zh-CN" altLang="en-US" smtClean="0"/>
              <a:t>2018/12/11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FECDA8E-88D9-4034-B784-CA7A67D1550E}" type="slidenum">
              <a:rPr lang="zh-CN" altLang="en-US" smtClean="0"/>
              <a:t>‹#›</a:t>
            </a:fld>
            <a:endParaRPr lang="zh-CN" altLang="en-US"/>
          </a:p>
        </p:txBody>
      </p:sp>
    </p:spTree>
    <p:extLst>
      <p:ext uri="{BB962C8B-B14F-4D97-AF65-F5344CB8AC3E}">
        <p14:creationId xmlns:p14="http://schemas.microsoft.com/office/powerpoint/2010/main" val="16146190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924A00E-818D-4DA3-8DDE-30CADB92C037}" type="datetimeFigureOut">
              <a:rPr lang="zh-CN" altLang="en-US" smtClean="0"/>
              <a:t>2018/12/11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FECDA8E-88D9-4034-B784-CA7A67D1550E}" type="slidenum">
              <a:rPr lang="zh-CN" altLang="en-US" smtClean="0"/>
              <a:t>‹#›</a:t>
            </a:fld>
            <a:endParaRPr lang="zh-CN" altLang="en-US"/>
          </a:p>
        </p:txBody>
      </p:sp>
    </p:spTree>
    <p:extLst>
      <p:ext uri="{BB962C8B-B14F-4D97-AF65-F5344CB8AC3E}">
        <p14:creationId xmlns:p14="http://schemas.microsoft.com/office/powerpoint/2010/main" val="13131013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日期占位符 4"/>
          <p:cNvSpPr>
            <a:spLocks noGrp="1"/>
          </p:cNvSpPr>
          <p:nvPr>
            <p:ph type="dt" sz="half" idx="10"/>
          </p:nvPr>
        </p:nvSpPr>
        <p:spPr/>
        <p:txBody>
          <a:bodyPr/>
          <a:lstStyle/>
          <a:p>
            <a:fld id="{2924A00E-818D-4DA3-8DDE-30CADB92C037}" type="datetimeFigureOut">
              <a:rPr lang="zh-CN" altLang="en-US" smtClean="0"/>
              <a:t>2018/12/11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FECDA8E-88D9-4034-B784-CA7A67D1550E}" type="slidenum">
              <a:rPr lang="zh-CN" altLang="en-US" smtClean="0"/>
              <a:t>‹#›</a:t>
            </a:fld>
            <a:endParaRPr lang="zh-CN" altLang="en-US"/>
          </a:p>
        </p:txBody>
      </p:sp>
    </p:spTree>
    <p:extLst>
      <p:ext uri="{BB962C8B-B14F-4D97-AF65-F5344CB8AC3E}">
        <p14:creationId xmlns:p14="http://schemas.microsoft.com/office/powerpoint/2010/main" val="35727198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日期占位符 4"/>
          <p:cNvSpPr>
            <a:spLocks noGrp="1"/>
          </p:cNvSpPr>
          <p:nvPr>
            <p:ph type="dt" sz="half" idx="10"/>
          </p:nvPr>
        </p:nvSpPr>
        <p:spPr/>
        <p:txBody>
          <a:bodyPr/>
          <a:lstStyle/>
          <a:p>
            <a:fld id="{2924A00E-818D-4DA3-8DDE-30CADB92C037}" type="datetimeFigureOut">
              <a:rPr lang="zh-CN" altLang="en-US" smtClean="0"/>
              <a:t>2018/12/11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FECDA8E-88D9-4034-B784-CA7A67D1550E}" type="slidenum">
              <a:rPr lang="zh-CN" altLang="en-US" smtClean="0"/>
              <a:t>‹#›</a:t>
            </a:fld>
            <a:endParaRPr lang="zh-CN" altLang="en-US"/>
          </a:p>
        </p:txBody>
      </p:sp>
    </p:spTree>
    <p:extLst>
      <p:ext uri="{BB962C8B-B14F-4D97-AF65-F5344CB8AC3E}">
        <p14:creationId xmlns:p14="http://schemas.microsoft.com/office/powerpoint/2010/main" val="20205519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924A00E-818D-4DA3-8DDE-30CADB92C037}" type="datetimeFigureOut">
              <a:rPr lang="zh-CN" altLang="en-US" smtClean="0"/>
              <a:t>2018/12/11</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FECDA8E-88D9-4034-B784-CA7A67D1550E}" type="slidenum">
              <a:rPr lang="zh-CN" altLang="en-US" smtClean="0"/>
              <a:t>‹#›</a:t>
            </a:fld>
            <a:endParaRPr lang="zh-CN" altLang="en-US"/>
          </a:p>
        </p:txBody>
      </p:sp>
    </p:spTree>
    <p:extLst>
      <p:ext uri="{BB962C8B-B14F-4D97-AF65-F5344CB8AC3E}">
        <p14:creationId xmlns:p14="http://schemas.microsoft.com/office/powerpoint/2010/main" val="203513071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4.xml"/><Relationship Id="rId5" Type="http://schemas.openxmlformats.org/officeDocument/2006/relationships/image" Target="../media/image15.PNG"/><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9.jpeg"/><Relationship Id="rId7" Type="http://schemas.openxmlformats.org/officeDocument/2006/relationships/image" Target="../media/image33.jpeg"/><Relationship Id="rId2" Type="http://schemas.openxmlformats.org/officeDocument/2006/relationships/notesSlide" Target="../notesSlides/notesSlide18.xml"/><Relationship Id="rId1" Type="http://schemas.openxmlformats.org/officeDocument/2006/relationships/slideLayout" Target="../slideLayouts/slideLayout6.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2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en-US" altLang="zh-CN" dirty="0" smtClean="0"/>
              <a:t>Object Detection Based On Deep Learning</a:t>
            </a:r>
            <a:endParaRPr lang="zh-CN" altLang="en-US" dirty="0"/>
          </a:p>
        </p:txBody>
      </p:sp>
      <p:sp>
        <p:nvSpPr>
          <p:cNvPr id="3" name="副标题 2"/>
          <p:cNvSpPr>
            <a:spLocks noGrp="1"/>
          </p:cNvSpPr>
          <p:nvPr>
            <p:ph type="subTitle" idx="1"/>
          </p:nvPr>
        </p:nvSpPr>
        <p:spPr/>
        <p:txBody>
          <a:bodyPr>
            <a:normAutofit lnSpcReduction="10000"/>
          </a:bodyPr>
          <a:lstStyle/>
          <a:p>
            <a:endParaRPr lang="en-US" altLang="zh-CN" dirty="0" smtClean="0"/>
          </a:p>
          <a:p>
            <a:endParaRPr lang="en-US" altLang="zh-CN" dirty="0"/>
          </a:p>
          <a:p>
            <a:r>
              <a:rPr lang="zh-CN" altLang="en-US" dirty="0" smtClean="0"/>
              <a:t>王凯旋</a:t>
            </a:r>
            <a:endParaRPr lang="en-US" altLang="zh-CN" dirty="0" smtClean="0"/>
          </a:p>
          <a:p>
            <a:r>
              <a:rPr lang="en-US" altLang="zh-CN" dirty="0" smtClean="0"/>
              <a:t>2018</a:t>
            </a:r>
            <a:r>
              <a:rPr lang="zh-CN" altLang="en-US" dirty="0" smtClean="0"/>
              <a:t>年</a:t>
            </a:r>
            <a:r>
              <a:rPr lang="en-US" altLang="zh-CN" dirty="0" smtClean="0"/>
              <a:t>12</a:t>
            </a:r>
            <a:r>
              <a:rPr lang="zh-CN" altLang="en-US" dirty="0" smtClean="0"/>
              <a:t>月</a:t>
            </a:r>
            <a:r>
              <a:rPr lang="en-US" altLang="zh-CN" dirty="0" smtClean="0"/>
              <a:t>11</a:t>
            </a:r>
            <a:r>
              <a:rPr lang="zh-CN" altLang="en-US" dirty="0" smtClean="0"/>
              <a:t>日</a:t>
            </a:r>
            <a:endParaRPr lang="zh-CN" altLang="en-US" dirty="0"/>
          </a:p>
        </p:txBody>
      </p:sp>
    </p:spTree>
    <p:extLst>
      <p:ext uri="{BB962C8B-B14F-4D97-AF65-F5344CB8AC3E}">
        <p14:creationId xmlns:p14="http://schemas.microsoft.com/office/powerpoint/2010/main" val="416861971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R-CNN</a:t>
            </a:r>
            <a:r>
              <a:rPr lang="zh-CN" altLang="en-US" dirty="0"/>
              <a:t>：</a:t>
            </a:r>
            <a:r>
              <a:rPr lang="en-US" altLang="zh-CN" dirty="0"/>
              <a:t>Regions with CNN features</a:t>
            </a:r>
            <a:endParaRPr lang="zh-CN" altLang="en-US" dirty="0"/>
          </a:p>
        </p:txBody>
      </p:sp>
      <p:sp>
        <p:nvSpPr>
          <p:cNvPr id="3" name="内容占位符 2"/>
          <p:cNvSpPr>
            <a:spLocks noGrp="1"/>
          </p:cNvSpPr>
          <p:nvPr>
            <p:ph sz="half" idx="1"/>
          </p:nvPr>
        </p:nvSpPr>
        <p:spPr>
          <a:xfrm>
            <a:off x="838200" y="1825625"/>
            <a:ext cx="4852916" cy="4351338"/>
          </a:xfrm>
        </p:spPr>
        <p:txBody>
          <a:bodyPr>
            <a:normAutofit/>
          </a:bodyPr>
          <a:lstStyle/>
          <a:p>
            <a:pPr marL="0" indent="0">
              <a:buNone/>
            </a:pPr>
            <a:r>
              <a:rPr lang="zh-CN" altLang="en-US" sz="2600" dirty="0" smtClean="0"/>
              <a:t>第二步：</a:t>
            </a:r>
            <a:r>
              <a:rPr lang="en-US" altLang="zh-CN" sz="2600" dirty="0" smtClean="0"/>
              <a:t>CNN</a:t>
            </a:r>
            <a:r>
              <a:rPr lang="zh-CN" altLang="en-US" sz="2600" dirty="0" smtClean="0"/>
              <a:t>提取区域特征</a:t>
            </a:r>
            <a:endParaRPr lang="en-US" altLang="zh-CN" sz="2600" dirty="0" smtClean="0"/>
          </a:p>
          <a:p>
            <a:pPr>
              <a:lnSpc>
                <a:spcPct val="110000"/>
              </a:lnSpc>
              <a:buFont typeface="Wingdings" panose="05000000000000000000" pitchFamily="2" charset="2"/>
              <a:buChar char="Ø"/>
            </a:pPr>
            <a:r>
              <a:rPr lang="zh-CN" altLang="en-US" sz="2200" dirty="0" smtClean="0"/>
              <a:t>区域图像输入：</a:t>
            </a:r>
            <a:endParaRPr lang="en-US" altLang="zh-CN" sz="2200" dirty="0" smtClean="0"/>
          </a:p>
          <a:p>
            <a:pPr lvl="1">
              <a:lnSpc>
                <a:spcPct val="110000"/>
              </a:lnSpc>
            </a:pPr>
            <a:r>
              <a:rPr lang="zh-CN" altLang="en-US" sz="2200" dirty="0" smtClean="0"/>
              <a:t>对区域进行些许扩大，获得少量上下文信息</a:t>
            </a:r>
            <a:endParaRPr lang="en-US" altLang="zh-CN" sz="2200" dirty="0" smtClean="0"/>
          </a:p>
          <a:p>
            <a:pPr lvl="1">
              <a:lnSpc>
                <a:spcPct val="110000"/>
              </a:lnSpc>
            </a:pPr>
            <a:r>
              <a:rPr lang="zh-CN" altLang="en-US" sz="2200" dirty="0" smtClean="0"/>
              <a:t>转换成固定大小（</a:t>
            </a:r>
            <a:r>
              <a:rPr lang="en-US" altLang="zh-CN" sz="2200" dirty="0" smtClean="0"/>
              <a:t>227</a:t>
            </a:r>
            <a:r>
              <a:rPr lang="zh-CN" altLang="en-US" sz="2200" dirty="0" smtClean="0"/>
              <a:t>*</a:t>
            </a:r>
            <a:r>
              <a:rPr lang="en-US" altLang="zh-CN" sz="2200" dirty="0" smtClean="0"/>
              <a:t>227</a:t>
            </a:r>
            <a:r>
              <a:rPr lang="zh-CN" altLang="en-US" sz="2200" dirty="0" smtClean="0"/>
              <a:t>）</a:t>
            </a:r>
            <a:endParaRPr lang="en-US" altLang="zh-CN" sz="2200" dirty="0" smtClean="0"/>
          </a:p>
          <a:p>
            <a:pPr>
              <a:lnSpc>
                <a:spcPct val="110000"/>
              </a:lnSpc>
              <a:buFont typeface="Wingdings" panose="05000000000000000000" pitchFamily="2" charset="2"/>
              <a:buChar char="Ø"/>
            </a:pPr>
            <a:r>
              <a:rPr lang="zh-CN" altLang="en-US" sz="2200" dirty="0" smtClean="0"/>
              <a:t>区域送入</a:t>
            </a:r>
            <a:r>
              <a:rPr lang="en-US" altLang="zh-CN" sz="2200" dirty="0" err="1" smtClean="0"/>
              <a:t>AlexNet</a:t>
            </a:r>
            <a:r>
              <a:rPr lang="zh-CN" altLang="en-US" sz="2200" dirty="0" smtClean="0"/>
              <a:t>提取特征：</a:t>
            </a:r>
            <a:endParaRPr lang="en-US" altLang="zh-CN" sz="2200" dirty="0" smtClean="0"/>
          </a:p>
          <a:p>
            <a:pPr lvl="1">
              <a:lnSpc>
                <a:spcPct val="110000"/>
              </a:lnSpc>
            </a:pPr>
            <a:r>
              <a:rPr lang="zh-CN" altLang="en-US" sz="2200" dirty="0" smtClean="0"/>
              <a:t>含</a:t>
            </a:r>
            <a:r>
              <a:rPr lang="en-US" altLang="zh-CN" sz="2200" dirty="0" smtClean="0"/>
              <a:t>5</a:t>
            </a:r>
            <a:r>
              <a:rPr lang="zh-CN" altLang="en-US" sz="2200" dirty="0" smtClean="0"/>
              <a:t>个卷积层，</a:t>
            </a:r>
            <a:r>
              <a:rPr lang="en-US" altLang="zh-CN" sz="2200" dirty="0" smtClean="0"/>
              <a:t>2</a:t>
            </a:r>
            <a:r>
              <a:rPr lang="zh-CN" altLang="en-US" sz="2200" dirty="0" smtClean="0"/>
              <a:t>个全连接层</a:t>
            </a:r>
            <a:endParaRPr lang="en-US" altLang="zh-CN" sz="2200" dirty="0"/>
          </a:p>
          <a:p>
            <a:pPr lvl="1">
              <a:lnSpc>
                <a:spcPct val="110000"/>
              </a:lnSpc>
            </a:pPr>
            <a:r>
              <a:rPr lang="zh-CN" altLang="en-US" sz="2200" dirty="0" smtClean="0"/>
              <a:t>输出</a:t>
            </a:r>
            <a:r>
              <a:rPr lang="en-US" altLang="zh-CN" sz="2200" dirty="0" smtClean="0"/>
              <a:t>4096</a:t>
            </a:r>
            <a:r>
              <a:rPr lang="zh-CN" altLang="en-US" sz="2200" dirty="0" smtClean="0"/>
              <a:t>维的向量</a:t>
            </a:r>
            <a:endParaRPr lang="en-US" altLang="zh-CN" sz="2200" dirty="0" smtClean="0"/>
          </a:p>
        </p:txBody>
      </p:sp>
      <p:pic>
        <p:nvPicPr>
          <p:cNvPr id="5" name="内容占位符 4"/>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5843069" y="3953392"/>
            <a:ext cx="6157863" cy="1704033"/>
          </a:xfrm>
        </p:spPr>
      </p:pic>
      <p:pic>
        <p:nvPicPr>
          <p:cNvPr id="6" name="内容占位符 4">
            <a:extLst>
              <a:ext uri="{FF2B5EF4-FFF2-40B4-BE49-F238E27FC236}">
                <a16:creationId xmlns:a16="http://schemas.microsoft.com/office/drawing/2014/main" id="{EFDAED59-711F-45C6-8D7A-98069E7B9B6D}"/>
              </a:ext>
            </a:extLst>
          </p:cNvPr>
          <p:cNvPicPr>
            <a:picLocks noChangeAspect="1"/>
          </p:cNvPicPr>
          <p:nvPr/>
        </p:nvPicPr>
        <p:blipFill rotWithShape="1">
          <a:blip r:embed="rId3"/>
          <a:srcRect t="22128" b="7079"/>
          <a:stretch/>
        </p:blipFill>
        <p:spPr>
          <a:xfrm>
            <a:off x="6468249" y="2036523"/>
            <a:ext cx="4907502" cy="1501255"/>
          </a:xfrm>
          <a:prstGeom prst="rect">
            <a:avLst/>
          </a:prstGeom>
        </p:spPr>
      </p:pic>
      <p:sp>
        <p:nvSpPr>
          <p:cNvPr id="7" name="矩形 6"/>
          <p:cNvSpPr/>
          <p:nvPr/>
        </p:nvSpPr>
        <p:spPr>
          <a:xfrm>
            <a:off x="8598090" y="1825625"/>
            <a:ext cx="1719617" cy="105087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0046805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R-CNN</a:t>
            </a:r>
            <a:r>
              <a:rPr lang="zh-CN" altLang="en-US" dirty="0"/>
              <a:t>：</a:t>
            </a:r>
            <a:r>
              <a:rPr lang="en-US" altLang="zh-CN" dirty="0"/>
              <a:t>Regions with CNN features</a:t>
            </a:r>
            <a:endParaRPr lang="zh-CN" altLang="en-US" dirty="0"/>
          </a:p>
        </p:txBody>
      </p:sp>
      <p:sp>
        <p:nvSpPr>
          <p:cNvPr id="3" name="内容占位符 2"/>
          <p:cNvSpPr>
            <a:spLocks noGrp="1"/>
          </p:cNvSpPr>
          <p:nvPr>
            <p:ph idx="1"/>
          </p:nvPr>
        </p:nvSpPr>
        <p:spPr/>
        <p:txBody>
          <a:bodyPr/>
          <a:lstStyle/>
          <a:p>
            <a:pPr marL="0" indent="0">
              <a:buNone/>
            </a:pPr>
            <a:r>
              <a:rPr lang="zh-CN" altLang="en-US" sz="2600" dirty="0" smtClean="0"/>
              <a:t>第二步：</a:t>
            </a:r>
            <a:r>
              <a:rPr lang="en-US" altLang="zh-CN" sz="2600" dirty="0" smtClean="0"/>
              <a:t>CNN</a:t>
            </a:r>
            <a:r>
              <a:rPr lang="zh-CN" altLang="en-US" sz="2600" dirty="0" smtClean="0"/>
              <a:t>提取区域特征</a:t>
            </a:r>
            <a:endParaRPr lang="en-US" altLang="zh-CN" sz="2600" dirty="0" smtClean="0"/>
          </a:p>
          <a:p>
            <a:pPr>
              <a:lnSpc>
                <a:spcPct val="100000"/>
              </a:lnSpc>
              <a:buFont typeface="Wingdings" panose="05000000000000000000" pitchFamily="2" charset="2"/>
              <a:buChar char="Ø"/>
            </a:pPr>
            <a:r>
              <a:rPr lang="zh-CN" altLang="en-US" sz="2200" dirty="0"/>
              <a:t>有</a:t>
            </a:r>
            <a:r>
              <a:rPr lang="zh-CN" altLang="en-US" sz="2200" dirty="0" smtClean="0"/>
              <a:t>监督预训练</a:t>
            </a:r>
            <a:endParaRPr lang="en-US" altLang="zh-CN" sz="2200" dirty="0" smtClean="0"/>
          </a:p>
          <a:p>
            <a:pPr lvl="1">
              <a:lnSpc>
                <a:spcPct val="100000"/>
              </a:lnSpc>
            </a:pPr>
            <a:r>
              <a:rPr lang="zh-CN" altLang="en-US" sz="2200" dirty="0" smtClean="0"/>
              <a:t>图像分类任务：</a:t>
            </a:r>
            <a:r>
              <a:rPr lang="en-US" altLang="zh-CN" sz="2200" dirty="0" smtClean="0"/>
              <a:t>ImageNet</a:t>
            </a:r>
            <a:r>
              <a:rPr lang="zh-CN" altLang="en-US" sz="2200" dirty="0" smtClean="0"/>
              <a:t>，</a:t>
            </a:r>
            <a:r>
              <a:rPr lang="en-US" altLang="zh-CN" sz="2200" dirty="0" smtClean="0"/>
              <a:t>1000</a:t>
            </a:r>
            <a:r>
              <a:rPr lang="zh-CN" altLang="en-US" sz="2200" dirty="0" smtClean="0"/>
              <a:t>类，仅有图像标签，无选框标注</a:t>
            </a:r>
            <a:endParaRPr lang="en-US" altLang="zh-CN" sz="2200" dirty="0"/>
          </a:p>
          <a:p>
            <a:pPr lvl="1">
              <a:lnSpc>
                <a:spcPct val="100000"/>
              </a:lnSpc>
            </a:pPr>
            <a:r>
              <a:rPr lang="zh-CN" altLang="en-US" sz="2200" dirty="0" smtClean="0"/>
              <a:t>数据量：</a:t>
            </a:r>
            <a:r>
              <a:rPr lang="en-US" altLang="zh-CN" sz="2200" dirty="0" smtClean="0"/>
              <a:t>120</a:t>
            </a:r>
            <a:r>
              <a:rPr lang="zh-CN" altLang="en-US" sz="2200" dirty="0" smtClean="0"/>
              <a:t>万张</a:t>
            </a:r>
            <a:r>
              <a:rPr lang="zh-CN" altLang="en-US" sz="2200" dirty="0" smtClean="0"/>
              <a:t>图像</a:t>
            </a:r>
            <a:endParaRPr lang="en-US" altLang="zh-CN" sz="2200" dirty="0" smtClean="0"/>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3832" y="3752191"/>
            <a:ext cx="8993875" cy="2793526"/>
          </a:xfrm>
          <a:prstGeom prst="rect">
            <a:avLst/>
          </a:prstGeom>
        </p:spPr>
      </p:pic>
    </p:spTree>
    <p:extLst>
      <p:ext uri="{BB962C8B-B14F-4D97-AF65-F5344CB8AC3E}">
        <p14:creationId xmlns:p14="http://schemas.microsoft.com/office/powerpoint/2010/main" val="42401018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3403" y="3505553"/>
            <a:ext cx="9196315" cy="3011251"/>
          </a:xfrm>
          <a:prstGeom prst="rect">
            <a:avLst/>
          </a:prstGeom>
        </p:spPr>
      </p:pic>
      <p:sp>
        <p:nvSpPr>
          <p:cNvPr id="2" name="标题 1"/>
          <p:cNvSpPr>
            <a:spLocks noGrp="1"/>
          </p:cNvSpPr>
          <p:nvPr>
            <p:ph type="title"/>
          </p:nvPr>
        </p:nvSpPr>
        <p:spPr/>
        <p:txBody>
          <a:bodyPr/>
          <a:lstStyle/>
          <a:p>
            <a:r>
              <a:rPr lang="en-US" altLang="zh-CN" dirty="0"/>
              <a:t>R-CNN</a:t>
            </a:r>
            <a:r>
              <a:rPr lang="zh-CN" altLang="en-US" dirty="0"/>
              <a:t>：</a:t>
            </a:r>
            <a:r>
              <a:rPr lang="en-US" altLang="zh-CN" dirty="0"/>
              <a:t>Regions with CNN features</a:t>
            </a:r>
            <a:endParaRPr lang="zh-CN" altLang="en-US" dirty="0"/>
          </a:p>
        </p:txBody>
      </p:sp>
      <p:sp>
        <p:nvSpPr>
          <p:cNvPr id="3" name="内容占位符 2"/>
          <p:cNvSpPr>
            <a:spLocks noGrp="1"/>
          </p:cNvSpPr>
          <p:nvPr>
            <p:ph idx="1"/>
          </p:nvPr>
        </p:nvSpPr>
        <p:spPr/>
        <p:txBody>
          <a:bodyPr/>
          <a:lstStyle/>
          <a:p>
            <a:pPr marL="0" indent="0">
              <a:lnSpc>
                <a:spcPct val="100000"/>
              </a:lnSpc>
              <a:buNone/>
            </a:pPr>
            <a:r>
              <a:rPr lang="zh-CN" altLang="en-US" sz="2600" dirty="0" smtClean="0"/>
              <a:t>第二步：</a:t>
            </a:r>
            <a:r>
              <a:rPr lang="en-US" altLang="zh-CN" sz="2600" dirty="0" smtClean="0"/>
              <a:t>CNN</a:t>
            </a:r>
            <a:r>
              <a:rPr lang="zh-CN" altLang="en-US" sz="2600" dirty="0" smtClean="0"/>
              <a:t>提取区域特征</a:t>
            </a:r>
            <a:endParaRPr lang="en-US" altLang="zh-CN" sz="2600" dirty="0" smtClean="0"/>
          </a:p>
          <a:p>
            <a:pPr>
              <a:lnSpc>
                <a:spcPct val="100000"/>
              </a:lnSpc>
              <a:buFont typeface="Wingdings" panose="05000000000000000000" pitchFamily="2" charset="2"/>
              <a:buChar char="Ø"/>
            </a:pPr>
            <a:r>
              <a:rPr lang="zh-CN" altLang="en-US" sz="2200" dirty="0" smtClean="0"/>
              <a:t>针对</a:t>
            </a:r>
            <a:r>
              <a:rPr lang="zh-CN" altLang="en-US" sz="2200" dirty="0" smtClean="0"/>
              <a:t>目标任务进行微调</a:t>
            </a:r>
            <a:endParaRPr lang="en-US" altLang="zh-CN" sz="2200" dirty="0" smtClean="0"/>
          </a:p>
          <a:p>
            <a:pPr lvl="1">
              <a:lnSpc>
                <a:spcPct val="100000"/>
              </a:lnSpc>
            </a:pPr>
            <a:r>
              <a:rPr lang="zh-CN" altLang="en-US" sz="2200" dirty="0" smtClean="0"/>
              <a:t>目标检测任务：</a:t>
            </a:r>
            <a:r>
              <a:rPr lang="en-US" altLang="zh-CN" sz="2200" dirty="0" smtClean="0"/>
              <a:t>Pascal VOC</a:t>
            </a:r>
            <a:r>
              <a:rPr lang="zh-CN" altLang="en-US" sz="2200" dirty="0" smtClean="0"/>
              <a:t>，</a:t>
            </a:r>
            <a:r>
              <a:rPr lang="en-US" altLang="zh-CN" sz="2200" dirty="0" smtClean="0"/>
              <a:t>20</a:t>
            </a:r>
            <a:r>
              <a:rPr lang="zh-CN" altLang="en-US" sz="2200" dirty="0" smtClean="0"/>
              <a:t>类（训练时会另加背景类），</a:t>
            </a:r>
            <a:r>
              <a:rPr lang="zh-CN" altLang="en-US" sz="2200" dirty="0" smtClean="0"/>
              <a:t>有物体边框标注</a:t>
            </a:r>
            <a:endParaRPr lang="en-US" altLang="zh-CN" sz="2200" dirty="0" smtClean="0"/>
          </a:p>
          <a:p>
            <a:pPr lvl="1">
              <a:lnSpc>
                <a:spcPct val="100000"/>
              </a:lnSpc>
            </a:pPr>
            <a:r>
              <a:rPr lang="zh-CN" altLang="en-US" sz="2200" dirty="0"/>
              <a:t>数据</a:t>
            </a:r>
            <a:r>
              <a:rPr lang="zh-CN" altLang="en-US" sz="2200" dirty="0" smtClean="0"/>
              <a:t>量：仅有数千或上万张图像</a:t>
            </a:r>
            <a:endParaRPr lang="en-US" altLang="zh-CN" sz="2200" dirty="0" smtClean="0"/>
          </a:p>
        </p:txBody>
      </p:sp>
    </p:spTree>
    <p:extLst>
      <p:ext uri="{BB962C8B-B14F-4D97-AF65-F5344CB8AC3E}">
        <p14:creationId xmlns:p14="http://schemas.microsoft.com/office/powerpoint/2010/main" val="18294988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5400" y="3960350"/>
            <a:ext cx="10058400" cy="2605163"/>
          </a:xfrm>
          <a:prstGeom prst="rect">
            <a:avLst/>
          </a:prstGeom>
        </p:spPr>
      </p:pic>
      <p:sp>
        <p:nvSpPr>
          <p:cNvPr id="2" name="标题 1"/>
          <p:cNvSpPr>
            <a:spLocks noGrp="1"/>
          </p:cNvSpPr>
          <p:nvPr>
            <p:ph type="title"/>
          </p:nvPr>
        </p:nvSpPr>
        <p:spPr/>
        <p:txBody>
          <a:bodyPr/>
          <a:lstStyle/>
          <a:p>
            <a:r>
              <a:rPr lang="en-US" altLang="zh-CN" dirty="0"/>
              <a:t>R-CNN</a:t>
            </a:r>
            <a:r>
              <a:rPr lang="zh-CN" altLang="en-US" dirty="0"/>
              <a:t>：</a:t>
            </a:r>
            <a:r>
              <a:rPr lang="en-US" altLang="zh-CN" dirty="0"/>
              <a:t>Regions with CNN features</a:t>
            </a:r>
            <a:endParaRPr lang="zh-CN" altLang="en-US" dirty="0"/>
          </a:p>
        </p:txBody>
      </p:sp>
      <p:sp>
        <p:nvSpPr>
          <p:cNvPr id="3" name="内容占位符 2"/>
          <p:cNvSpPr>
            <a:spLocks noGrp="1"/>
          </p:cNvSpPr>
          <p:nvPr>
            <p:ph idx="1"/>
          </p:nvPr>
        </p:nvSpPr>
        <p:spPr/>
        <p:txBody>
          <a:bodyPr/>
          <a:lstStyle/>
          <a:p>
            <a:pPr marL="0" indent="0">
              <a:lnSpc>
                <a:spcPct val="100000"/>
              </a:lnSpc>
              <a:buNone/>
            </a:pPr>
            <a:r>
              <a:rPr lang="zh-CN" altLang="en-US" sz="2600" dirty="0" smtClean="0"/>
              <a:t>第二步：</a:t>
            </a:r>
            <a:r>
              <a:rPr lang="en-US" altLang="zh-CN" sz="2600" dirty="0" smtClean="0"/>
              <a:t>CNN</a:t>
            </a:r>
            <a:r>
              <a:rPr lang="zh-CN" altLang="en-US" sz="2600" dirty="0" smtClean="0"/>
              <a:t>提取区域特征</a:t>
            </a:r>
            <a:endParaRPr lang="en-US" altLang="zh-CN" sz="2600" dirty="0" smtClean="0"/>
          </a:p>
          <a:p>
            <a:pPr>
              <a:lnSpc>
                <a:spcPct val="100000"/>
              </a:lnSpc>
              <a:buFont typeface="Wingdings" panose="05000000000000000000" pitchFamily="2" charset="2"/>
              <a:buChar char="Ø"/>
            </a:pPr>
            <a:r>
              <a:rPr lang="zh-CN" altLang="en-US" sz="2200" dirty="0" smtClean="0"/>
              <a:t>提取特征</a:t>
            </a:r>
            <a:endParaRPr lang="en-US" altLang="zh-CN" sz="2200" dirty="0" smtClean="0"/>
          </a:p>
          <a:p>
            <a:pPr lvl="1">
              <a:lnSpc>
                <a:spcPct val="100000"/>
              </a:lnSpc>
            </a:pPr>
            <a:r>
              <a:rPr lang="zh-CN" altLang="en-US" sz="2200" dirty="0" smtClean="0"/>
              <a:t>对每个区域，进行调整，变为固定尺寸</a:t>
            </a:r>
            <a:endParaRPr lang="en-US" altLang="zh-CN" sz="2200" dirty="0" smtClean="0"/>
          </a:p>
          <a:p>
            <a:pPr lvl="1">
              <a:lnSpc>
                <a:spcPct val="100000"/>
              </a:lnSpc>
            </a:pPr>
            <a:r>
              <a:rPr lang="zh-CN" altLang="en-US" sz="2200" dirty="0" smtClean="0"/>
              <a:t>保存池化层输出的特征</a:t>
            </a:r>
            <a:endParaRPr lang="en-US" altLang="zh-CN" sz="2200" dirty="0" smtClean="0"/>
          </a:p>
          <a:p>
            <a:pPr lvl="1">
              <a:lnSpc>
                <a:spcPct val="100000"/>
              </a:lnSpc>
            </a:pPr>
            <a:r>
              <a:rPr lang="zh-CN" altLang="en-US" sz="2200" dirty="0" smtClean="0"/>
              <a:t>耗费巨大存储</a:t>
            </a:r>
            <a:endParaRPr lang="en-US" altLang="zh-CN" sz="2200" dirty="0" smtClean="0"/>
          </a:p>
        </p:txBody>
      </p:sp>
    </p:spTree>
    <p:extLst>
      <p:ext uri="{BB962C8B-B14F-4D97-AF65-F5344CB8AC3E}">
        <p14:creationId xmlns:p14="http://schemas.microsoft.com/office/powerpoint/2010/main" val="42365460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46066" y="3722645"/>
            <a:ext cx="8099866" cy="2944286"/>
          </a:xfrm>
          <a:prstGeom prst="rect">
            <a:avLst/>
          </a:prstGeom>
        </p:spPr>
      </p:pic>
      <p:sp>
        <p:nvSpPr>
          <p:cNvPr id="2" name="标题 1"/>
          <p:cNvSpPr>
            <a:spLocks noGrp="1"/>
          </p:cNvSpPr>
          <p:nvPr>
            <p:ph type="title"/>
          </p:nvPr>
        </p:nvSpPr>
        <p:spPr/>
        <p:txBody>
          <a:bodyPr/>
          <a:lstStyle/>
          <a:p>
            <a:r>
              <a:rPr lang="en-US" altLang="zh-CN" dirty="0"/>
              <a:t>R-CNN</a:t>
            </a:r>
            <a:r>
              <a:rPr lang="zh-CN" altLang="en-US" dirty="0"/>
              <a:t>：</a:t>
            </a:r>
            <a:r>
              <a:rPr lang="en-US" altLang="zh-CN" dirty="0"/>
              <a:t>Regions with CNN features</a:t>
            </a:r>
            <a:endParaRPr lang="zh-CN" altLang="en-US" dirty="0"/>
          </a:p>
        </p:txBody>
      </p:sp>
      <p:sp>
        <p:nvSpPr>
          <p:cNvPr id="3" name="内容占位符 2"/>
          <p:cNvSpPr>
            <a:spLocks noGrp="1"/>
          </p:cNvSpPr>
          <p:nvPr>
            <p:ph sz="half" idx="1"/>
          </p:nvPr>
        </p:nvSpPr>
        <p:spPr>
          <a:xfrm>
            <a:off x="838200" y="1825625"/>
            <a:ext cx="4852916" cy="4351338"/>
          </a:xfrm>
        </p:spPr>
        <p:txBody>
          <a:bodyPr/>
          <a:lstStyle/>
          <a:p>
            <a:pPr marL="0" indent="0">
              <a:lnSpc>
                <a:spcPct val="100000"/>
              </a:lnSpc>
              <a:buNone/>
            </a:pPr>
            <a:r>
              <a:rPr lang="zh-CN" altLang="en-US" sz="2600" dirty="0" smtClean="0"/>
              <a:t>第三步：</a:t>
            </a:r>
            <a:r>
              <a:rPr lang="zh-CN" altLang="en-US" sz="2600" dirty="0"/>
              <a:t>对</a:t>
            </a:r>
            <a:r>
              <a:rPr lang="zh-CN" altLang="en-US" sz="2600" dirty="0" smtClean="0"/>
              <a:t>区域进行分类</a:t>
            </a:r>
            <a:endParaRPr lang="en-US" altLang="zh-CN" sz="2600" dirty="0" smtClean="0"/>
          </a:p>
          <a:p>
            <a:pPr>
              <a:lnSpc>
                <a:spcPct val="100000"/>
              </a:lnSpc>
              <a:buFont typeface="Wingdings" panose="05000000000000000000" pitchFamily="2" charset="2"/>
              <a:buChar char="Ø"/>
            </a:pPr>
            <a:r>
              <a:rPr lang="zh-CN" altLang="en-US" sz="2200" dirty="0" smtClean="0"/>
              <a:t>线性</a:t>
            </a:r>
            <a:r>
              <a:rPr lang="en-US" altLang="zh-CN" sz="2200" dirty="0" smtClean="0"/>
              <a:t>SVM</a:t>
            </a:r>
            <a:r>
              <a:rPr lang="zh-CN" altLang="en-US" sz="2200" dirty="0" smtClean="0"/>
              <a:t>分类器：</a:t>
            </a:r>
            <a:endParaRPr lang="en-US" altLang="zh-CN" sz="2200" dirty="0" smtClean="0"/>
          </a:p>
          <a:p>
            <a:pPr lvl="1">
              <a:lnSpc>
                <a:spcPct val="100000"/>
              </a:lnSpc>
            </a:pPr>
            <a:r>
              <a:rPr lang="zh-CN" altLang="en-US" sz="2200" dirty="0" smtClean="0"/>
              <a:t>针对每个类别单独训练</a:t>
            </a:r>
            <a:endParaRPr lang="en-US" altLang="zh-CN" sz="2200" dirty="0" smtClean="0"/>
          </a:p>
          <a:p>
            <a:pPr lvl="1">
              <a:lnSpc>
                <a:spcPct val="100000"/>
              </a:lnSpc>
            </a:pPr>
            <a:r>
              <a:rPr lang="zh-CN" altLang="en-US" sz="2200" dirty="0"/>
              <a:t>二</a:t>
            </a:r>
            <a:r>
              <a:rPr lang="zh-CN" altLang="en-US" sz="2200" dirty="0" smtClean="0"/>
              <a:t>类分类</a:t>
            </a:r>
            <a:r>
              <a:rPr lang="en-US" altLang="zh-CN" sz="2200" dirty="0"/>
              <a:t> </a:t>
            </a:r>
            <a:r>
              <a:rPr lang="en-US" altLang="zh-CN" sz="2200" dirty="0" smtClean="0"/>
              <a:t>one-vs-all</a:t>
            </a:r>
            <a:endParaRPr lang="en-US" altLang="zh-CN" sz="2200" dirty="0" smtClean="0"/>
          </a:p>
        </p:txBody>
      </p:sp>
      <p:pic>
        <p:nvPicPr>
          <p:cNvPr id="7" name="内容占位符 4">
            <a:extLst>
              <a:ext uri="{FF2B5EF4-FFF2-40B4-BE49-F238E27FC236}">
                <a16:creationId xmlns:a16="http://schemas.microsoft.com/office/drawing/2014/main" id="{EFDAED59-711F-45C6-8D7A-98069E7B9B6D}"/>
              </a:ext>
            </a:extLst>
          </p:cNvPr>
          <p:cNvPicPr>
            <a:picLocks noGrp="1" noChangeAspect="1"/>
          </p:cNvPicPr>
          <p:nvPr>
            <p:ph sz="half" idx="2"/>
          </p:nvPr>
        </p:nvPicPr>
        <p:blipFill rotWithShape="1">
          <a:blip r:embed="rId4"/>
          <a:srcRect t="22128" b="7079"/>
          <a:stretch/>
        </p:blipFill>
        <p:spPr>
          <a:xfrm>
            <a:off x="6527042" y="1825625"/>
            <a:ext cx="5181600" cy="1585104"/>
          </a:xfrm>
          <a:prstGeom prst="rect">
            <a:avLst/>
          </a:prstGeom>
        </p:spPr>
      </p:pic>
      <p:sp>
        <p:nvSpPr>
          <p:cNvPr id="6" name="矩形 5"/>
          <p:cNvSpPr/>
          <p:nvPr/>
        </p:nvSpPr>
        <p:spPr>
          <a:xfrm>
            <a:off x="10577015" y="1863393"/>
            <a:ext cx="1282889" cy="105087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6939645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stretch>
            <a:fillRect/>
          </a:stretch>
        </p:blipFill>
        <p:spPr>
          <a:xfrm>
            <a:off x="1665309" y="4528013"/>
            <a:ext cx="2599300" cy="1743975"/>
          </a:xfrm>
          <a:prstGeom prst="rect">
            <a:avLst/>
          </a:prstGeom>
        </p:spPr>
      </p:pic>
      <p:sp>
        <p:nvSpPr>
          <p:cNvPr id="2" name="标题 1"/>
          <p:cNvSpPr>
            <a:spLocks noGrp="1"/>
          </p:cNvSpPr>
          <p:nvPr>
            <p:ph type="title"/>
          </p:nvPr>
        </p:nvSpPr>
        <p:spPr/>
        <p:txBody>
          <a:bodyPr/>
          <a:lstStyle/>
          <a:p>
            <a:r>
              <a:rPr lang="en-US" altLang="zh-CN" dirty="0"/>
              <a:t>R-CNN</a:t>
            </a:r>
            <a:r>
              <a:rPr lang="zh-CN" altLang="en-US" dirty="0"/>
              <a:t>：</a:t>
            </a:r>
            <a:r>
              <a:rPr lang="en-US" altLang="zh-CN" dirty="0"/>
              <a:t>Regions with CNN features</a:t>
            </a:r>
            <a:endParaRPr lang="zh-CN" altLang="en-US" dirty="0"/>
          </a:p>
        </p:txBody>
      </p:sp>
      <p:sp>
        <p:nvSpPr>
          <p:cNvPr id="3" name="内容占位符 2"/>
          <p:cNvSpPr>
            <a:spLocks noGrp="1"/>
          </p:cNvSpPr>
          <p:nvPr>
            <p:ph sz="half" idx="1"/>
          </p:nvPr>
        </p:nvSpPr>
        <p:spPr>
          <a:xfrm>
            <a:off x="838200" y="1825625"/>
            <a:ext cx="4852916" cy="4351338"/>
          </a:xfrm>
        </p:spPr>
        <p:txBody>
          <a:bodyPr/>
          <a:lstStyle/>
          <a:p>
            <a:pPr marL="0" indent="0">
              <a:lnSpc>
                <a:spcPct val="100000"/>
              </a:lnSpc>
              <a:buNone/>
            </a:pPr>
            <a:r>
              <a:rPr lang="zh-CN" altLang="en-US" sz="2600" dirty="0" smtClean="0"/>
              <a:t>第四步：边框校准</a:t>
            </a:r>
            <a:endParaRPr lang="en-US" altLang="zh-CN" sz="2600" dirty="0" smtClean="0"/>
          </a:p>
          <a:p>
            <a:pPr>
              <a:lnSpc>
                <a:spcPct val="100000"/>
              </a:lnSpc>
              <a:buFont typeface="Wingdings" panose="05000000000000000000" pitchFamily="2" charset="2"/>
              <a:buChar char="Ø"/>
            </a:pPr>
            <a:r>
              <a:rPr lang="zh-CN" altLang="en-US" sz="2200" dirty="0" smtClean="0"/>
              <a:t>线性回归方法</a:t>
            </a:r>
            <a:r>
              <a:rPr lang="zh-CN" altLang="en-US" sz="2200" dirty="0" smtClean="0"/>
              <a:t>：</a:t>
            </a:r>
            <a:endParaRPr lang="en-US" altLang="zh-CN" sz="2200" dirty="0" smtClean="0"/>
          </a:p>
          <a:p>
            <a:pPr lvl="1">
              <a:lnSpc>
                <a:spcPct val="100000"/>
              </a:lnSpc>
            </a:pPr>
            <a:r>
              <a:rPr lang="zh-CN" altLang="en-US" sz="2200" dirty="0" smtClean="0"/>
              <a:t>对每一个类别训练一个线性回归模型</a:t>
            </a:r>
            <a:endParaRPr lang="en-US" altLang="zh-CN" sz="2200" dirty="0" smtClean="0"/>
          </a:p>
          <a:p>
            <a:pPr lvl="1">
              <a:lnSpc>
                <a:spcPct val="100000"/>
              </a:lnSpc>
            </a:pPr>
            <a:r>
              <a:rPr lang="zh-CN" altLang="en-US" sz="2200" dirty="0" smtClean="0"/>
              <a:t>回归目标是（</a:t>
            </a:r>
            <a:r>
              <a:rPr lang="en-US" altLang="zh-CN" sz="2200" dirty="0" err="1" smtClean="0"/>
              <a:t>dx,dy,dw,dh</a:t>
            </a:r>
            <a:r>
              <a:rPr lang="zh-CN" altLang="en-US" sz="2200" dirty="0" smtClean="0"/>
              <a:t>）</a:t>
            </a:r>
            <a:endParaRPr lang="en-US" altLang="zh-CN" sz="2200" dirty="0" smtClean="0"/>
          </a:p>
          <a:p>
            <a:pPr lvl="1">
              <a:lnSpc>
                <a:spcPct val="100000"/>
              </a:lnSpc>
            </a:pPr>
            <a:r>
              <a:rPr lang="zh-CN" altLang="en-US" sz="2200" dirty="0" smtClean="0"/>
              <a:t>从候选框位置变换到正确标注位置</a:t>
            </a:r>
            <a:endParaRPr lang="en-US" altLang="zh-CN" sz="2200" dirty="0" smtClean="0"/>
          </a:p>
        </p:txBody>
      </p:sp>
      <p:pic>
        <p:nvPicPr>
          <p:cNvPr id="7" name="内容占位符 4">
            <a:extLst>
              <a:ext uri="{FF2B5EF4-FFF2-40B4-BE49-F238E27FC236}">
                <a16:creationId xmlns:a16="http://schemas.microsoft.com/office/drawing/2014/main" id="{EFDAED59-711F-45C6-8D7A-98069E7B9B6D}"/>
              </a:ext>
            </a:extLst>
          </p:cNvPr>
          <p:cNvPicPr>
            <a:picLocks noGrp="1" noChangeAspect="1"/>
          </p:cNvPicPr>
          <p:nvPr>
            <p:ph sz="half" idx="2"/>
          </p:nvPr>
        </p:nvPicPr>
        <p:blipFill rotWithShape="1">
          <a:blip r:embed="rId4"/>
          <a:srcRect t="22128" b="7079"/>
          <a:stretch/>
        </p:blipFill>
        <p:spPr>
          <a:xfrm>
            <a:off x="6486098" y="1690688"/>
            <a:ext cx="5181600" cy="1585104"/>
          </a:xfrm>
          <a:prstGeom prst="rect">
            <a:avLst/>
          </a:prstGeom>
        </p:spPr>
      </p:pic>
      <p:pic>
        <p:nvPicPr>
          <p:cNvPr id="5" name="图片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46567" y="3524016"/>
            <a:ext cx="5260662" cy="3170208"/>
          </a:xfrm>
          <a:prstGeom prst="rect">
            <a:avLst/>
          </a:prstGeom>
        </p:spPr>
      </p:pic>
    </p:spTree>
    <p:extLst>
      <p:ext uri="{BB962C8B-B14F-4D97-AF65-F5344CB8AC3E}">
        <p14:creationId xmlns:p14="http://schemas.microsoft.com/office/powerpoint/2010/main" val="18477979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R-CNN</a:t>
            </a:r>
            <a:r>
              <a:rPr lang="zh-CN" altLang="en-US" dirty="0"/>
              <a:t>：</a:t>
            </a:r>
            <a:r>
              <a:rPr lang="en-US" altLang="zh-CN" dirty="0"/>
              <a:t>Regions with CNN features</a:t>
            </a:r>
            <a:endParaRPr lang="zh-CN" altLang="en-US" dirty="0"/>
          </a:p>
        </p:txBody>
      </p:sp>
      <p:pic>
        <p:nvPicPr>
          <p:cNvPr id="5" name="内容占位符 4">
            <a:extLst>
              <a:ext uri="{FF2B5EF4-FFF2-40B4-BE49-F238E27FC236}">
                <a16:creationId xmlns:a16="http://schemas.microsoft.com/office/drawing/2014/main" id="{426187C2-373F-4025-9CA7-67656FB8FF3E}"/>
              </a:ext>
            </a:extLst>
          </p:cNvPr>
          <p:cNvPicPr>
            <a:picLocks noGrp="1" noChangeAspect="1"/>
          </p:cNvPicPr>
          <p:nvPr>
            <p:ph idx="1"/>
          </p:nvPr>
        </p:nvPicPr>
        <p:blipFill>
          <a:blip r:embed="rId2"/>
          <a:stretch>
            <a:fillRect/>
          </a:stretch>
        </p:blipFill>
        <p:spPr>
          <a:xfrm>
            <a:off x="1906083" y="1825625"/>
            <a:ext cx="8379834" cy="4351338"/>
          </a:xfrm>
          <a:prstGeom prst="rect">
            <a:avLst/>
          </a:prstGeom>
        </p:spPr>
      </p:pic>
    </p:spTree>
    <p:extLst>
      <p:ext uri="{BB962C8B-B14F-4D97-AF65-F5344CB8AC3E}">
        <p14:creationId xmlns:p14="http://schemas.microsoft.com/office/powerpoint/2010/main" val="9375457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en-US" altLang="zh-CN" dirty="0"/>
              <a:t>R-CNN</a:t>
            </a:r>
            <a:r>
              <a:rPr lang="zh-CN" altLang="en-US" dirty="0"/>
              <a:t>：</a:t>
            </a:r>
            <a:r>
              <a:rPr lang="en-US" altLang="zh-CN" dirty="0"/>
              <a:t>Regions with CNN features</a:t>
            </a:r>
            <a:endParaRPr lang="zh-CN" altLang="en-US" dirty="0"/>
          </a:p>
        </p:txBody>
      </p:sp>
      <p:sp>
        <p:nvSpPr>
          <p:cNvPr id="2" name="内容占位符 1"/>
          <p:cNvSpPr>
            <a:spLocks noGrp="1"/>
          </p:cNvSpPr>
          <p:nvPr>
            <p:ph sz="half" idx="1"/>
          </p:nvPr>
        </p:nvSpPr>
        <p:spPr>
          <a:xfrm>
            <a:off x="838199" y="1825624"/>
            <a:ext cx="5876500" cy="4602471"/>
          </a:xfrm>
        </p:spPr>
        <p:txBody>
          <a:bodyPr>
            <a:noAutofit/>
          </a:bodyPr>
          <a:lstStyle/>
          <a:p>
            <a:pPr>
              <a:lnSpc>
                <a:spcPct val="100000"/>
              </a:lnSpc>
              <a:buFont typeface="Wingdings" panose="05000000000000000000" pitchFamily="2" charset="2"/>
              <a:buChar char="p"/>
            </a:pPr>
            <a:r>
              <a:rPr lang="en-US" altLang="zh-CN" sz="2600" dirty="0" smtClean="0"/>
              <a:t>R-CNN</a:t>
            </a:r>
            <a:r>
              <a:rPr lang="zh-CN" altLang="en-US" sz="2600" dirty="0" smtClean="0"/>
              <a:t>方法特点与问题</a:t>
            </a:r>
            <a:endParaRPr lang="en-US" altLang="zh-CN" sz="2600" dirty="0" smtClean="0"/>
          </a:p>
          <a:p>
            <a:pPr lvl="1">
              <a:lnSpc>
                <a:spcPct val="100000"/>
              </a:lnSpc>
              <a:buFont typeface="Wingdings" panose="05000000000000000000" pitchFamily="2" charset="2"/>
              <a:buChar char="Ø"/>
            </a:pPr>
            <a:r>
              <a:rPr lang="zh-CN" altLang="en-US" sz="2200" dirty="0" smtClean="0"/>
              <a:t>优点</a:t>
            </a:r>
            <a:endParaRPr lang="en-US" altLang="zh-CN" sz="2200" dirty="0" smtClean="0"/>
          </a:p>
          <a:p>
            <a:pPr lvl="2">
              <a:lnSpc>
                <a:spcPct val="100000"/>
              </a:lnSpc>
            </a:pPr>
            <a:r>
              <a:rPr lang="zh-CN" altLang="en-US" sz="2200" dirty="0" smtClean="0"/>
              <a:t>利用了</a:t>
            </a:r>
            <a:r>
              <a:rPr lang="en-US" altLang="zh-CN" sz="2200" dirty="0" smtClean="0"/>
              <a:t>CNN</a:t>
            </a:r>
            <a:r>
              <a:rPr lang="zh-CN" altLang="en-US" sz="2200" dirty="0" smtClean="0"/>
              <a:t>的高效识别能力</a:t>
            </a:r>
            <a:endParaRPr lang="en-US" altLang="zh-CN" sz="2200" dirty="0" smtClean="0"/>
          </a:p>
          <a:p>
            <a:pPr lvl="2">
              <a:lnSpc>
                <a:spcPct val="100000"/>
              </a:lnSpc>
            </a:pPr>
            <a:r>
              <a:rPr lang="zh-CN" altLang="en-US" sz="2200" dirty="0" smtClean="0"/>
              <a:t>摆脱人为设计特征模板，具有泛化性</a:t>
            </a:r>
            <a:endParaRPr lang="en-US" altLang="zh-CN" sz="2200" dirty="0" smtClean="0"/>
          </a:p>
          <a:p>
            <a:pPr lvl="2">
              <a:lnSpc>
                <a:spcPct val="100000"/>
              </a:lnSpc>
            </a:pPr>
            <a:r>
              <a:rPr lang="zh-CN" altLang="en-US" sz="2200" dirty="0" smtClean="0"/>
              <a:t>分类</a:t>
            </a:r>
            <a:r>
              <a:rPr lang="en-US" altLang="zh-CN" sz="2200" dirty="0" smtClean="0"/>
              <a:t>+</a:t>
            </a:r>
            <a:r>
              <a:rPr lang="zh-CN" altLang="en-US" sz="2200" dirty="0" smtClean="0"/>
              <a:t>回归，可能找到目标精确位置</a:t>
            </a:r>
            <a:endParaRPr lang="en-US" altLang="zh-CN" sz="2200" dirty="0" smtClean="0"/>
          </a:p>
          <a:p>
            <a:pPr lvl="1">
              <a:lnSpc>
                <a:spcPct val="100000"/>
              </a:lnSpc>
              <a:buFont typeface="Wingdings" panose="05000000000000000000" pitchFamily="2" charset="2"/>
              <a:buChar char="Ø"/>
            </a:pPr>
            <a:r>
              <a:rPr lang="zh-CN" altLang="en-US" sz="2200" dirty="0" smtClean="0"/>
              <a:t>缺点</a:t>
            </a:r>
            <a:endParaRPr lang="en-US" altLang="zh-CN" sz="2200" dirty="0" smtClean="0"/>
          </a:p>
          <a:p>
            <a:pPr lvl="2">
              <a:lnSpc>
                <a:spcPct val="100000"/>
              </a:lnSpc>
            </a:pPr>
            <a:r>
              <a:rPr lang="zh-CN" altLang="en-US" sz="2200" dirty="0" smtClean="0"/>
              <a:t>对每一个候选区域均需要进行完整的</a:t>
            </a:r>
            <a:r>
              <a:rPr lang="en-US" altLang="zh-CN" sz="2200" dirty="0" smtClean="0"/>
              <a:t>CNN</a:t>
            </a:r>
            <a:r>
              <a:rPr lang="zh-CN" altLang="en-US" sz="2200" dirty="0" smtClean="0"/>
              <a:t>前向计算，速度慢</a:t>
            </a:r>
            <a:endParaRPr lang="en-US" altLang="zh-CN" sz="2200" dirty="0" smtClean="0"/>
          </a:p>
          <a:p>
            <a:pPr lvl="2">
              <a:lnSpc>
                <a:spcPct val="100000"/>
              </a:lnSpc>
            </a:pPr>
            <a:r>
              <a:rPr lang="en-US" altLang="zh-CN" sz="2200" dirty="0" smtClean="0"/>
              <a:t>SVM</a:t>
            </a:r>
            <a:r>
              <a:rPr lang="zh-CN" altLang="en-US" sz="2200" dirty="0" smtClean="0"/>
              <a:t>训练与</a:t>
            </a:r>
            <a:r>
              <a:rPr lang="en-US" altLang="zh-CN" sz="2200" dirty="0" smtClean="0"/>
              <a:t>CNN</a:t>
            </a:r>
            <a:r>
              <a:rPr lang="zh-CN" altLang="en-US" sz="2200" dirty="0" smtClean="0"/>
              <a:t>割裂，有效信息不能优化</a:t>
            </a:r>
            <a:r>
              <a:rPr lang="en-US" altLang="zh-CN" sz="2200" dirty="0" smtClean="0"/>
              <a:t>CNN</a:t>
            </a:r>
            <a:r>
              <a:rPr lang="zh-CN" altLang="en-US" sz="2200" dirty="0" smtClean="0"/>
              <a:t>部分模型</a:t>
            </a:r>
            <a:endParaRPr lang="en-US" altLang="zh-CN" sz="2200" dirty="0" smtClean="0"/>
          </a:p>
          <a:p>
            <a:pPr lvl="2">
              <a:lnSpc>
                <a:spcPct val="100000"/>
              </a:lnSpc>
            </a:pPr>
            <a:r>
              <a:rPr lang="zh-CN" altLang="en-US" sz="2200" dirty="0"/>
              <a:t>每</a:t>
            </a:r>
            <a:r>
              <a:rPr lang="zh-CN" altLang="en-US" sz="2200" dirty="0" smtClean="0"/>
              <a:t>一类别单独训练，较为繁琐</a:t>
            </a:r>
            <a:endParaRPr lang="zh-CN" altLang="en-US" sz="2200" dirty="0"/>
          </a:p>
        </p:txBody>
      </p:sp>
      <p:pic>
        <p:nvPicPr>
          <p:cNvPr id="8" name="内容占位符 7">
            <a:extLst>
              <a:ext uri="{FF2B5EF4-FFF2-40B4-BE49-F238E27FC236}">
                <a16:creationId xmlns:a16="http://schemas.microsoft.com/office/drawing/2014/main" id="{FDD1AD7F-8ADB-49F7-8C5B-6544C20361F5}"/>
              </a:ext>
            </a:extLst>
          </p:cNvPr>
          <p:cNvPicPr>
            <a:picLocks noGrp="1" noChangeAspect="1"/>
          </p:cNvPicPr>
          <p:nvPr>
            <p:ph sz="half" idx="2"/>
          </p:nvPr>
        </p:nvPicPr>
        <p:blipFill>
          <a:blip r:embed="rId3"/>
          <a:stretch>
            <a:fillRect/>
          </a:stretch>
        </p:blipFill>
        <p:spPr>
          <a:xfrm>
            <a:off x="6843046" y="2179240"/>
            <a:ext cx="4333333" cy="3895238"/>
          </a:xfrm>
          <a:prstGeom prst="rect">
            <a:avLst/>
          </a:prstGeom>
        </p:spPr>
      </p:pic>
    </p:spTree>
    <p:extLst>
      <p:ext uri="{BB962C8B-B14F-4D97-AF65-F5344CB8AC3E}">
        <p14:creationId xmlns:p14="http://schemas.microsoft.com/office/powerpoint/2010/main" val="41616383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Fast R-CNN</a:t>
            </a:r>
            <a:endParaRPr lang="zh-CN" altLang="en-US" dirty="0"/>
          </a:p>
        </p:txBody>
      </p:sp>
      <p:sp>
        <p:nvSpPr>
          <p:cNvPr id="3" name="内容占位符 2"/>
          <p:cNvSpPr>
            <a:spLocks noGrp="1"/>
          </p:cNvSpPr>
          <p:nvPr>
            <p:ph idx="1"/>
          </p:nvPr>
        </p:nvSpPr>
        <p:spPr/>
        <p:txBody>
          <a:bodyPr/>
          <a:lstStyle/>
          <a:p>
            <a:pPr>
              <a:lnSpc>
                <a:spcPct val="100000"/>
              </a:lnSpc>
              <a:buFont typeface="Wingdings" panose="05000000000000000000" pitchFamily="2" charset="2"/>
              <a:buChar char="p"/>
            </a:pPr>
            <a:r>
              <a:rPr lang="zh-CN" altLang="en-US" sz="2600" dirty="0" smtClean="0"/>
              <a:t>针对</a:t>
            </a:r>
            <a:r>
              <a:rPr lang="en-US" altLang="zh-CN" sz="2600" dirty="0" smtClean="0"/>
              <a:t>R-CNN</a:t>
            </a:r>
            <a:r>
              <a:rPr lang="zh-CN" altLang="en-US" sz="2600" dirty="0" smtClean="0"/>
              <a:t>问题</a:t>
            </a:r>
            <a:r>
              <a:rPr lang="en-US" altLang="zh-CN" sz="2600" dirty="0" smtClean="0"/>
              <a:t>——</a:t>
            </a:r>
            <a:r>
              <a:rPr lang="zh-CN" altLang="en-US" sz="2600" dirty="0" smtClean="0"/>
              <a:t>对每个区域进行</a:t>
            </a:r>
            <a:r>
              <a:rPr lang="en-US" altLang="zh-CN" sz="2600" dirty="0" smtClean="0"/>
              <a:t>CNN</a:t>
            </a:r>
            <a:r>
              <a:rPr lang="zh-CN" altLang="en-US" sz="2600" dirty="0" smtClean="0"/>
              <a:t>前向传递计算</a:t>
            </a:r>
            <a:endParaRPr lang="en-US" altLang="zh-CN" sz="2600" dirty="0" smtClean="0"/>
          </a:p>
          <a:p>
            <a:pPr lvl="1">
              <a:lnSpc>
                <a:spcPct val="100000"/>
              </a:lnSpc>
              <a:buFont typeface="Wingdings" panose="05000000000000000000" pitchFamily="2" charset="2"/>
              <a:buChar char="Ø"/>
            </a:pPr>
            <a:r>
              <a:rPr lang="zh-CN" altLang="en-US" sz="2200" dirty="0" smtClean="0"/>
              <a:t>结合</a:t>
            </a:r>
            <a:r>
              <a:rPr lang="en-US" altLang="zh-CN" sz="2200" dirty="0" smtClean="0"/>
              <a:t>SPP-net</a:t>
            </a:r>
            <a:r>
              <a:rPr lang="zh-CN" altLang="en-US" sz="2200" dirty="0" smtClean="0"/>
              <a:t>方法</a:t>
            </a:r>
            <a:endParaRPr lang="en-US" altLang="zh-CN" sz="2200" dirty="0" smtClean="0"/>
          </a:p>
          <a:p>
            <a:pPr lvl="2">
              <a:lnSpc>
                <a:spcPct val="100000"/>
              </a:lnSpc>
            </a:pPr>
            <a:r>
              <a:rPr lang="zh-CN" altLang="en-US" sz="2200" dirty="0" smtClean="0"/>
              <a:t>简化</a:t>
            </a:r>
            <a:r>
              <a:rPr lang="en-US" altLang="zh-CN" sz="2200" dirty="0" smtClean="0"/>
              <a:t>SPP</a:t>
            </a:r>
            <a:r>
              <a:rPr lang="zh-CN" altLang="en-US" sz="2200" dirty="0" smtClean="0"/>
              <a:t>为单尺度：</a:t>
            </a:r>
            <a:r>
              <a:rPr lang="en-US" altLang="zh-CN" sz="2200" dirty="0" smtClean="0"/>
              <a:t>ROI pooling</a:t>
            </a:r>
            <a:r>
              <a:rPr lang="zh-CN" altLang="en-US" sz="2200" dirty="0" smtClean="0"/>
              <a:t>层，解决候选区域尺度不一</a:t>
            </a:r>
            <a:r>
              <a:rPr lang="zh-CN" altLang="en-US" sz="2200" dirty="0" smtClean="0"/>
              <a:t>问题</a:t>
            </a:r>
            <a:endParaRPr lang="en-US" altLang="zh-CN" sz="2200" dirty="0" smtClean="0"/>
          </a:p>
          <a:p>
            <a:pPr lvl="2">
              <a:lnSpc>
                <a:spcPct val="100000"/>
              </a:lnSpc>
            </a:pPr>
            <a:r>
              <a:rPr lang="zh-CN" altLang="en-US" sz="2200" dirty="0" smtClean="0"/>
              <a:t>共享卷及层计算结果</a:t>
            </a:r>
            <a:endParaRPr lang="en-US" altLang="zh-CN" sz="2200" dirty="0" smtClean="0"/>
          </a:p>
          <a:p>
            <a:pPr lvl="1">
              <a:lnSpc>
                <a:spcPct val="100000"/>
              </a:lnSpc>
              <a:buFont typeface="Wingdings" panose="05000000000000000000" pitchFamily="2" charset="2"/>
              <a:buChar char="Ø"/>
            </a:pPr>
            <a:r>
              <a:rPr lang="zh-CN" altLang="en-US" sz="2200" dirty="0" smtClean="0"/>
              <a:t>多任务学习</a:t>
            </a:r>
            <a:endParaRPr lang="en-US" altLang="zh-CN" sz="2200" dirty="0" smtClean="0"/>
          </a:p>
          <a:p>
            <a:pPr lvl="2">
              <a:lnSpc>
                <a:spcPct val="100000"/>
              </a:lnSpc>
            </a:pPr>
            <a:r>
              <a:rPr lang="zh-CN" altLang="en-US" sz="2200" dirty="0" smtClean="0"/>
              <a:t>将类别判断和候选区边框回归整合到一个模型中</a:t>
            </a:r>
            <a:endParaRPr lang="zh-CN" altLang="en-US" sz="2200" dirty="0"/>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02759" y="4231545"/>
            <a:ext cx="5906482" cy="2449030"/>
          </a:xfrm>
          <a:prstGeom prst="rect">
            <a:avLst/>
          </a:prstGeom>
        </p:spPr>
      </p:pic>
    </p:spTree>
    <p:extLst>
      <p:ext uri="{BB962C8B-B14F-4D97-AF65-F5344CB8AC3E}">
        <p14:creationId xmlns:p14="http://schemas.microsoft.com/office/powerpoint/2010/main" val="13265077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2"/>
          <a:stretch>
            <a:fillRect/>
          </a:stretch>
        </p:blipFill>
        <p:spPr>
          <a:xfrm>
            <a:off x="898640" y="3901177"/>
            <a:ext cx="3987253" cy="911372"/>
          </a:xfrm>
          <a:prstGeom prst="rect">
            <a:avLst/>
          </a:prstGeom>
        </p:spPr>
      </p:pic>
      <p:pic>
        <p:nvPicPr>
          <p:cNvPr id="5" name="图片 4"/>
          <p:cNvPicPr>
            <a:picLocks noChangeAspect="1"/>
          </p:cNvPicPr>
          <p:nvPr/>
        </p:nvPicPr>
        <p:blipFill>
          <a:blip r:embed="rId3"/>
          <a:stretch>
            <a:fillRect/>
          </a:stretch>
        </p:blipFill>
        <p:spPr>
          <a:xfrm>
            <a:off x="840311" y="3176155"/>
            <a:ext cx="4788842" cy="849397"/>
          </a:xfrm>
          <a:prstGeom prst="rect">
            <a:avLst/>
          </a:prstGeom>
        </p:spPr>
      </p:pic>
      <p:pic>
        <p:nvPicPr>
          <p:cNvPr id="7" name="图片 6"/>
          <p:cNvPicPr>
            <a:picLocks noChangeAspect="1"/>
          </p:cNvPicPr>
          <p:nvPr/>
        </p:nvPicPr>
        <p:blipFill>
          <a:blip r:embed="rId4"/>
          <a:stretch>
            <a:fillRect/>
          </a:stretch>
        </p:blipFill>
        <p:spPr>
          <a:xfrm>
            <a:off x="1047288" y="2669604"/>
            <a:ext cx="5006473" cy="559636"/>
          </a:xfrm>
          <a:prstGeom prst="rect">
            <a:avLst/>
          </a:prstGeom>
        </p:spPr>
      </p:pic>
      <p:sp>
        <p:nvSpPr>
          <p:cNvPr id="2" name="标题 1"/>
          <p:cNvSpPr>
            <a:spLocks noGrp="1"/>
          </p:cNvSpPr>
          <p:nvPr>
            <p:ph type="title"/>
          </p:nvPr>
        </p:nvSpPr>
        <p:spPr/>
        <p:txBody>
          <a:bodyPr/>
          <a:lstStyle/>
          <a:p>
            <a:r>
              <a:rPr lang="en-US" altLang="zh-CN" dirty="0" smtClean="0"/>
              <a:t>Fast R-CNN</a:t>
            </a:r>
            <a:endParaRPr lang="zh-CN" altLang="en-US" dirty="0"/>
          </a:p>
        </p:txBody>
      </p:sp>
      <p:sp>
        <p:nvSpPr>
          <p:cNvPr id="3" name="内容占位符 2"/>
          <p:cNvSpPr>
            <a:spLocks noGrp="1"/>
          </p:cNvSpPr>
          <p:nvPr>
            <p:ph idx="1"/>
          </p:nvPr>
        </p:nvSpPr>
        <p:spPr/>
        <p:txBody>
          <a:bodyPr/>
          <a:lstStyle/>
          <a:p>
            <a:pPr>
              <a:lnSpc>
                <a:spcPct val="100000"/>
              </a:lnSpc>
              <a:buFont typeface="Wingdings" panose="05000000000000000000" pitchFamily="2" charset="2"/>
              <a:buChar char="p"/>
            </a:pPr>
            <a:r>
              <a:rPr lang="zh-CN" altLang="en-US" sz="2600" dirty="0" smtClean="0"/>
              <a:t>针对</a:t>
            </a:r>
            <a:r>
              <a:rPr lang="en-US" altLang="zh-CN" sz="2600" dirty="0" smtClean="0"/>
              <a:t>R-CNN</a:t>
            </a:r>
            <a:r>
              <a:rPr lang="zh-CN" altLang="en-US" sz="2600" dirty="0" smtClean="0"/>
              <a:t>问题</a:t>
            </a:r>
            <a:r>
              <a:rPr lang="en-US" altLang="zh-CN" sz="2600" dirty="0" smtClean="0"/>
              <a:t>——</a:t>
            </a:r>
            <a:r>
              <a:rPr lang="zh-CN" altLang="en-US" sz="2600" dirty="0" smtClean="0"/>
              <a:t>卷积网络无法被优化</a:t>
            </a:r>
            <a:endParaRPr lang="en-US" altLang="zh-CN" sz="2600" dirty="0" smtClean="0"/>
          </a:p>
          <a:p>
            <a:pPr lvl="1">
              <a:lnSpc>
                <a:spcPct val="100000"/>
              </a:lnSpc>
              <a:buFont typeface="Wingdings" panose="05000000000000000000" pitchFamily="2" charset="2"/>
              <a:buChar char="Ø"/>
            </a:pPr>
            <a:r>
              <a:rPr lang="zh-CN" altLang="en-US" sz="2200" dirty="0" smtClean="0"/>
              <a:t>边框回归损失函数</a:t>
            </a:r>
            <a:r>
              <a:rPr lang="zh-CN" altLang="en-US" sz="2200" dirty="0" smtClean="0"/>
              <a:t>：</a:t>
            </a:r>
            <a:endParaRPr lang="en-US" altLang="zh-CN" sz="2200" dirty="0" smtClean="0"/>
          </a:p>
          <a:p>
            <a:pPr marL="457200" lvl="1" indent="0">
              <a:buNone/>
            </a:pPr>
            <a:endParaRPr lang="en-US" altLang="zh-CN" dirty="0" smtClean="0"/>
          </a:p>
          <a:p>
            <a:pPr marL="457200" lvl="1" indent="0">
              <a:buNone/>
            </a:pPr>
            <a:endParaRPr lang="en-US" altLang="zh-CN" dirty="0" smtClean="0"/>
          </a:p>
          <a:p>
            <a:pPr marL="457200" lvl="1" indent="0">
              <a:buNone/>
            </a:pPr>
            <a:endParaRPr lang="en-US" altLang="zh-CN" dirty="0" smtClean="0"/>
          </a:p>
          <a:p>
            <a:pPr marL="457200" lvl="1" indent="0">
              <a:buNone/>
            </a:pPr>
            <a:endParaRPr lang="en-US" altLang="zh-CN" dirty="0" smtClean="0"/>
          </a:p>
          <a:p>
            <a:pPr marL="457200" lvl="1" indent="0">
              <a:buNone/>
            </a:pPr>
            <a:endParaRPr lang="en-US" altLang="zh-CN" dirty="0"/>
          </a:p>
          <a:p>
            <a:pPr marL="457200" lvl="1" indent="0">
              <a:buNone/>
            </a:pPr>
            <a:endParaRPr lang="en-US" altLang="zh-CN" dirty="0" smtClean="0"/>
          </a:p>
          <a:p>
            <a:pPr lvl="1">
              <a:buFont typeface="Wingdings" panose="05000000000000000000" pitchFamily="2" charset="2"/>
              <a:buChar char="Ø"/>
            </a:pPr>
            <a:r>
              <a:rPr lang="en-US" altLang="zh-CN" sz="2200" dirty="0" smtClean="0"/>
              <a:t>ROI</a:t>
            </a:r>
            <a:r>
              <a:rPr lang="zh-CN" altLang="en-US" sz="2200" dirty="0" smtClean="0"/>
              <a:t>池化层梯度反向传播</a:t>
            </a:r>
            <a:endParaRPr lang="en-US" altLang="zh-CN" sz="2200" dirty="0" smtClean="0"/>
          </a:p>
          <a:p>
            <a:pPr marL="914400" lvl="2" indent="0">
              <a:buNone/>
            </a:pPr>
            <a:endParaRPr lang="zh-CN" altLang="en-US" sz="2400" dirty="0"/>
          </a:p>
        </p:txBody>
      </p:sp>
      <p:pic>
        <p:nvPicPr>
          <p:cNvPr id="8" name="图片 7"/>
          <p:cNvPicPr>
            <a:picLocks noChangeAspect="1"/>
          </p:cNvPicPr>
          <p:nvPr/>
        </p:nvPicPr>
        <p:blipFill>
          <a:blip r:embed="rId5"/>
          <a:stretch>
            <a:fillRect/>
          </a:stretch>
        </p:blipFill>
        <p:spPr>
          <a:xfrm>
            <a:off x="1786745" y="5407138"/>
            <a:ext cx="3590476" cy="904762"/>
          </a:xfrm>
          <a:prstGeom prst="rect">
            <a:avLst/>
          </a:prstGeom>
        </p:spPr>
      </p:pic>
      <p:pic>
        <p:nvPicPr>
          <p:cNvPr id="4" name="图片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77699" y="2459451"/>
            <a:ext cx="4517932" cy="3950323"/>
          </a:xfrm>
          <a:prstGeom prst="rect">
            <a:avLst/>
          </a:prstGeom>
        </p:spPr>
      </p:pic>
    </p:spTree>
    <p:extLst>
      <p:ext uri="{BB962C8B-B14F-4D97-AF65-F5344CB8AC3E}">
        <p14:creationId xmlns:p14="http://schemas.microsoft.com/office/powerpoint/2010/main" val="37907852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背景介绍</a:t>
            </a:r>
            <a:r>
              <a:rPr lang="en-US" altLang="zh-CN" dirty="0" smtClean="0"/>
              <a:t>——</a:t>
            </a:r>
            <a:r>
              <a:rPr lang="zh-CN" altLang="en-US" dirty="0" smtClean="0"/>
              <a:t>知识框架</a:t>
            </a:r>
            <a:endParaRPr lang="zh-CN" altLang="en-US" dirty="0"/>
          </a:p>
        </p:txBody>
      </p:sp>
      <p:pic>
        <p:nvPicPr>
          <p:cNvPr id="12" name="内容占位符 11"/>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5126573" y="1448440"/>
            <a:ext cx="6376657" cy="4580648"/>
          </a:xfrm>
        </p:spPr>
      </p:pic>
      <p:sp>
        <p:nvSpPr>
          <p:cNvPr id="11" name="内容占位符 7"/>
          <p:cNvSpPr>
            <a:spLocks noGrp="1"/>
          </p:cNvSpPr>
          <p:nvPr>
            <p:ph sz="half" idx="2"/>
          </p:nvPr>
        </p:nvSpPr>
        <p:spPr>
          <a:xfrm>
            <a:off x="838200" y="1800225"/>
            <a:ext cx="5181600" cy="4351338"/>
          </a:xfrm>
        </p:spPr>
        <p:txBody>
          <a:bodyPr/>
          <a:lstStyle/>
          <a:p>
            <a:pPr>
              <a:buFont typeface="Wingdings" panose="05000000000000000000" pitchFamily="2" charset="2"/>
              <a:buChar char="p"/>
            </a:pPr>
            <a:r>
              <a:rPr lang="zh-CN" altLang="en-US" sz="2600" dirty="0" smtClean="0"/>
              <a:t>目标检测</a:t>
            </a:r>
            <a:endParaRPr lang="en-US" altLang="zh-CN" sz="2600" dirty="0" smtClean="0"/>
          </a:p>
          <a:p>
            <a:pPr lvl="1">
              <a:buFont typeface="Wingdings" panose="05000000000000000000" pitchFamily="2" charset="2"/>
              <a:buChar char="Ø"/>
            </a:pPr>
            <a:r>
              <a:rPr lang="zh-CN" altLang="en-US" sz="2200" dirty="0" smtClean="0"/>
              <a:t>衍生技术</a:t>
            </a:r>
            <a:endParaRPr lang="en-US" altLang="zh-CN" sz="2200" dirty="0" smtClean="0"/>
          </a:p>
          <a:p>
            <a:pPr lvl="2"/>
            <a:r>
              <a:rPr lang="zh-CN" altLang="en-US" sz="2200" dirty="0" smtClean="0"/>
              <a:t>场景理解</a:t>
            </a:r>
            <a:endParaRPr lang="en-US" altLang="zh-CN" sz="2200" dirty="0" smtClean="0"/>
          </a:p>
          <a:p>
            <a:pPr lvl="2"/>
            <a:r>
              <a:rPr lang="zh-CN" altLang="en-US" sz="2200" dirty="0" smtClean="0"/>
              <a:t>目标追踪</a:t>
            </a:r>
            <a:endParaRPr lang="en-US" altLang="zh-CN" sz="2200" dirty="0" smtClean="0"/>
          </a:p>
          <a:p>
            <a:pPr lvl="2"/>
            <a:r>
              <a:rPr lang="zh-CN" altLang="en-US" sz="2200" dirty="0"/>
              <a:t>图像</a:t>
            </a:r>
            <a:r>
              <a:rPr lang="zh-CN" altLang="en-US" sz="2200" dirty="0" smtClean="0"/>
              <a:t>描述</a:t>
            </a:r>
            <a:endParaRPr lang="en-US" altLang="zh-CN" sz="2200" dirty="0" smtClean="0"/>
          </a:p>
          <a:p>
            <a:pPr lvl="2"/>
            <a:r>
              <a:rPr lang="en-US" altLang="zh-CN" sz="2200" dirty="0" smtClean="0"/>
              <a:t>……</a:t>
            </a:r>
          </a:p>
          <a:p>
            <a:pPr lvl="1">
              <a:buFont typeface="Wingdings" panose="05000000000000000000" pitchFamily="2" charset="2"/>
              <a:buChar char="Ø"/>
            </a:pPr>
            <a:r>
              <a:rPr lang="zh-CN" altLang="en-US" sz="2200" dirty="0" smtClean="0"/>
              <a:t>应用领域</a:t>
            </a:r>
            <a:endParaRPr lang="en-US" altLang="zh-CN" sz="2200" dirty="0" smtClean="0"/>
          </a:p>
          <a:p>
            <a:pPr lvl="2"/>
            <a:r>
              <a:rPr lang="zh-CN" altLang="en-US" sz="2200" dirty="0" smtClean="0"/>
              <a:t>基于内容的图像检索</a:t>
            </a:r>
            <a:endParaRPr lang="en-US" altLang="zh-CN" sz="2200" dirty="0" smtClean="0"/>
          </a:p>
          <a:p>
            <a:pPr lvl="2"/>
            <a:r>
              <a:rPr lang="zh-CN" altLang="en-US" sz="2200" dirty="0" smtClean="0"/>
              <a:t>智能</a:t>
            </a:r>
            <a:r>
              <a:rPr lang="zh-CN" altLang="en-US" sz="2200" dirty="0"/>
              <a:t>视频监控</a:t>
            </a:r>
            <a:endParaRPr lang="en-US" altLang="zh-CN" sz="2200" dirty="0"/>
          </a:p>
          <a:p>
            <a:pPr lvl="2"/>
            <a:r>
              <a:rPr lang="zh-CN" altLang="en-US" sz="2200" dirty="0"/>
              <a:t>自动驾驶</a:t>
            </a:r>
            <a:endParaRPr lang="en-US" altLang="zh-CN" sz="2200" dirty="0" smtClean="0"/>
          </a:p>
          <a:p>
            <a:pPr lvl="2"/>
            <a:r>
              <a:rPr lang="en-US" altLang="zh-CN" sz="2200" dirty="0" smtClean="0"/>
              <a:t>……</a:t>
            </a:r>
          </a:p>
        </p:txBody>
      </p:sp>
    </p:spTree>
    <p:extLst>
      <p:ext uri="{BB962C8B-B14F-4D97-AF65-F5344CB8AC3E}">
        <p14:creationId xmlns:p14="http://schemas.microsoft.com/office/powerpoint/2010/main" val="412293043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Fast R-CNN</a:t>
            </a:r>
            <a:endParaRPr lang="zh-CN" altLang="en-US" dirty="0"/>
          </a:p>
        </p:txBody>
      </p:sp>
      <p:sp>
        <p:nvSpPr>
          <p:cNvPr id="3" name="内容占位符 2"/>
          <p:cNvSpPr>
            <a:spLocks noGrp="1"/>
          </p:cNvSpPr>
          <p:nvPr>
            <p:ph idx="1"/>
          </p:nvPr>
        </p:nvSpPr>
        <p:spPr/>
        <p:txBody>
          <a:bodyPr/>
          <a:lstStyle/>
          <a:p>
            <a:pPr>
              <a:buFont typeface="Wingdings" panose="05000000000000000000" pitchFamily="2" charset="2"/>
              <a:buChar char="p"/>
            </a:pPr>
            <a:r>
              <a:rPr lang="en-US" altLang="zh-CN" dirty="0" smtClean="0"/>
              <a:t>ROI </a:t>
            </a:r>
            <a:r>
              <a:rPr lang="zh-CN" altLang="en-US" dirty="0" smtClean="0"/>
              <a:t>池化层</a:t>
            </a:r>
            <a:endParaRPr lang="en-US" altLang="zh-CN" dirty="0" smtClean="0"/>
          </a:p>
        </p:txBody>
      </p:sp>
      <p:pic>
        <p:nvPicPr>
          <p:cNvPr id="8" name="图片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59173" y="2246746"/>
            <a:ext cx="10058400" cy="3774742"/>
          </a:xfrm>
          <a:prstGeom prst="rect">
            <a:avLst/>
          </a:prstGeom>
        </p:spPr>
      </p:pic>
    </p:spTree>
    <p:extLst>
      <p:ext uri="{BB962C8B-B14F-4D97-AF65-F5344CB8AC3E}">
        <p14:creationId xmlns:p14="http://schemas.microsoft.com/office/powerpoint/2010/main" val="5328269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Fast R-CNN</a:t>
            </a:r>
            <a:endParaRPr lang="zh-CN" altLang="en-US" dirty="0"/>
          </a:p>
        </p:txBody>
      </p:sp>
      <p:pic>
        <p:nvPicPr>
          <p:cNvPr id="5" name="内容占位符 4">
            <a:extLst>
              <a:ext uri="{FF2B5EF4-FFF2-40B4-BE49-F238E27FC236}">
                <a16:creationId xmlns:a16="http://schemas.microsoft.com/office/drawing/2014/main" id="{C147A7A3-BB82-430A-9CD6-3482770901B0}"/>
              </a:ext>
            </a:extLst>
          </p:cNvPr>
          <p:cNvPicPr>
            <a:picLocks noGrp="1" noChangeAspect="1"/>
          </p:cNvPicPr>
          <p:nvPr>
            <p:ph idx="1"/>
          </p:nvPr>
        </p:nvPicPr>
        <p:blipFill>
          <a:blip r:embed="rId3"/>
          <a:stretch>
            <a:fillRect/>
          </a:stretch>
        </p:blipFill>
        <p:spPr>
          <a:xfrm>
            <a:off x="1828476" y="1825625"/>
            <a:ext cx="8535048" cy="4351338"/>
          </a:xfrm>
          <a:prstGeom prst="rect">
            <a:avLst/>
          </a:prstGeom>
        </p:spPr>
      </p:pic>
    </p:spTree>
    <p:extLst>
      <p:ext uri="{BB962C8B-B14F-4D97-AF65-F5344CB8AC3E}">
        <p14:creationId xmlns:p14="http://schemas.microsoft.com/office/powerpoint/2010/main" val="8255400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en-US" altLang="zh-CN" dirty="0"/>
              <a:t>Fast </a:t>
            </a:r>
            <a:r>
              <a:rPr lang="en-US" altLang="zh-CN" dirty="0" smtClean="0"/>
              <a:t>R-CNN</a:t>
            </a:r>
            <a:endParaRPr lang="zh-CN" altLang="en-US" dirty="0"/>
          </a:p>
        </p:txBody>
      </p:sp>
      <p:sp>
        <p:nvSpPr>
          <p:cNvPr id="4" name="内容占位符 3"/>
          <p:cNvSpPr>
            <a:spLocks noGrp="1"/>
          </p:cNvSpPr>
          <p:nvPr>
            <p:ph sz="half" idx="1"/>
          </p:nvPr>
        </p:nvSpPr>
        <p:spPr/>
        <p:txBody>
          <a:bodyPr/>
          <a:lstStyle/>
          <a:p>
            <a:pPr marL="342900" indent="-342900">
              <a:buFont typeface="Wingdings" panose="05000000000000000000" pitchFamily="2" charset="2"/>
              <a:buChar char="p"/>
            </a:pPr>
            <a:r>
              <a:rPr lang="en-US" altLang="zh-CN" sz="2600" dirty="0">
                <a:latin typeface="+mn-ea"/>
              </a:rPr>
              <a:t>Fast R-CNN</a:t>
            </a:r>
            <a:r>
              <a:rPr lang="zh-CN" altLang="en-US" sz="2600" dirty="0">
                <a:latin typeface="+mn-ea"/>
              </a:rPr>
              <a:t>特点与问题</a:t>
            </a:r>
            <a:endParaRPr lang="en-US" altLang="zh-CN" sz="2600" dirty="0">
              <a:latin typeface="+mn-ea"/>
            </a:endParaRPr>
          </a:p>
          <a:p>
            <a:pPr marL="800100" lvl="1" indent="-342900">
              <a:lnSpc>
                <a:spcPct val="150000"/>
              </a:lnSpc>
              <a:buFont typeface="Wingdings" panose="05000000000000000000" pitchFamily="2" charset="2"/>
              <a:buChar char="Ø"/>
            </a:pPr>
            <a:r>
              <a:rPr lang="zh-CN" altLang="en-US" sz="2200" dirty="0">
                <a:latin typeface="+mn-ea"/>
              </a:rPr>
              <a:t>优点</a:t>
            </a:r>
            <a:endParaRPr lang="en-US" altLang="zh-CN" sz="2200" dirty="0">
              <a:latin typeface="+mn-ea"/>
            </a:endParaRPr>
          </a:p>
          <a:p>
            <a:pPr marL="1257300" lvl="2" indent="-342900">
              <a:lnSpc>
                <a:spcPct val="150000"/>
              </a:lnSpc>
            </a:pPr>
            <a:r>
              <a:rPr lang="zh-CN" altLang="en-US" sz="2200" dirty="0">
                <a:latin typeface="+mn-ea"/>
              </a:rPr>
              <a:t>多任务目标损失函数</a:t>
            </a:r>
            <a:endParaRPr lang="en-US" altLang="zh-CN" sz="2200" dirty="0">
              <a:latin typeface="+mn-ea"/>
            </a:endParaRPr>
          </a:p>
          <a:p>
            <a:pPr marL="1257300" lvl="2" indent="-342900">
              <a:lnSpc>
                <a:spcPct val="150000"/>
              </a:lnSpc>
            </a:pPr>
            <a:r>
              <a:rPr lang="en-US" altLang="zh-CN" sz="2200" dirty="0" err="1">
                <a:latin typeface="+mn-ea"/>
              </a:rPr>
              <a:t>RoI</a:t>
            </a:r>
            <a:r>
              <a:rPr lang="zh-CN" altLang="en-US" sz="2200" dirty="0">
                <a:latin typeface="+mn-ea"/>
              </a:rPr>
              <a:t>池化层应对区域尺度问题</a:t>
            </a:r>
            <a:endParaRPr lang="en-US" altLang="zh-CN" sz="2200" dirty="0">
              <a:latin typeface="+mn-ea"/>
            </a:endParaRPr>
          </a:p>
          <a:p>
            <a:pPr marL="800100" lvl="1" indent="-342900">
              <a:lnSpc>
                <a:spcPct val="150000"/>
              </a:lnSpc>
              <a:buFont typeface="Wingdings" panose="05000000000000000000" pitchFamily="2" charset="2"/>
              <a:buChar char="Ø"/>
            </a:pPr>
            <a:r>
              <a:rPr lang="zh-CN" altLang="en-US" sz="2200" dirty="0">
                <a:latin typeface="+mn-ea"/>
              </a:rPr>
              <a:t>缺点</a:t>
            </a:r>
            <a:endParaRPr lang="en-US" altLang="zh-CN" sz="2200" dirty="0">
              <a:latin typeface="+mn-ea"/>
            </a:endParaRPr>
          </a:p>
          <a:p>
            <a:pPr marL="1257300" lvl="2" indent="-342900">
              <a:lnSpc>
                <a:spcPct val="150000"/>
              </a:lnSpc>
            </a:pPr>
            <a:r>
              <a:rPr lang="zh-CN" altLang="en-US" sz="2200" dirty="0">
                <a:latin typeface="+mn-ea"/>
              </a:rPr>
              <a:t>在候选区提取部分仍旧是独立</a:t>
            </a:r>
            <a:r>
              <a:rPr lang="zh-CN" altLang="en-US" sz="2200" dirty="0" smtClean="0">
                <a:latin typeface="+mn-ea"/>
              </a:rPr>
              <a:t>进行，耗费时间</a:t>
            </a:r>
            <a:endParaRPr lang="en-US" altLang="zh-CN" sz="2200" dirty="0">
              <a:latin typeface="+mn-ea"/>
            </a:endParaRPr>
          </a:p>
          <a:p>
            <a:endParaRPr lang="zh-CN" altLang="en-US" dirty="0"/>
          </a:p>
        </p:txBody>
      </p:sp>
      <p:pic>
        <p:nvPicPr>
          <p:cNvPr id="7" name="内容占位符 7">
            <a:extLst>
              <a:ext uri="{FF2B5EF4-FFF2-40B4-BE49-F238E27FC236}">
                <a16:creationId xmlns:a16="http://schemas.microsoft.com/office/drawing/2014/main" id="{A41BAF1E-0FC8-410E-AB81-B3BE3D701EC0}"/>
              </a:ext>
            </a:extLst>
          </p:cNvPr>
          <p:cNvPicPr>
            <a:picLocks noGrp="1" noChangeAspect="1"/>
          </p:cNvPicPr>
          <p:nvPr>
            <p:ph sz="half" idx="2"/>
          </p:nvPr>
        </p:nvPicPr>
        <p:blipFill rotWithShape="1">
          <a:blip r:embed="rId3"/>
          <a:srcRect l="51391" t="14263"/>
          <a:stretch/>
        </p:blipFill>
        <p:spPr>
          <a:xfrm>
            <a:off x="6740857" y="1690688"/>
            <a:ext cx="4612943" cy="4116415"/>
          </a:xfrm>
          <a:prstGeom prst="rect">
            <a:avLst/>
          </a:prstGeom>
        </p:spPr>
      </p:pic>
    </p:spTree>
    <p:extLst>
      <p:ext uri="{BB962C8B-B14F-4D97-AF65-F5344CB8AC3E}">
        <p14:creationId xmlns:p14="http://schemas.microsoft.com/office/powerpoint/2010/main" val="12017353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12358" y="2947916"/>
            <a:ext cx="4367283" cy="3910084"/>
          </a:xfrm>
          <a:prstGeom prst="rect">
            <a:avLst/>
          </a:prstGeom>
        </p:spPr>
      </p:pic>
      <p:sp>
        <p:nvSpPr>
          <p:cNvPr id="2" name="标题 1"/>
          <p:cNvSpPr>
            <a:spLocks noGrp="1"/>
          </p:cNvSpPr>
          <p:nvPr>
            <p:ph type="title"/>
          </p:nvPr>
        </p:nvSpPr>
        <p:spPr/>
        <p:txBody>
          <a:bodyPr/>
          <a:lstStyle/>
          <a:p>
            <a:r>
              <a:rPr lang="en-US" altLang="zh-CN" dirty="0" smtClean="0"/>
              <a:t>Faster R-CNN</a:t>
            </a:r>
            <a:endParaRPr lang="zh-CN" altLang="en-US" dirty="0"/>
          </a:p>
        </p:txBody>
      </p:sp>
      <p:sp>
        <p:nvSpPr>
          <p:cNvPr id="3" name="内容占位符 2"/>
          <p:cNvSpPr>
            <a:spLocks noGrp="1"/>
          </p:cNvSpPr>
          <p:nvPr>
            <p:ph idx="1"/>
          </p:nvPr>
        </p:nvSpPr>
        <p:spPr/>
        <p:txBody>
          <a:bodyPr/>
          <a:lstStyle/>
          <a:p>
            <a:pPr>
              <a:lnSpc>
                <a:spcPct val="100000"/>
              </a:lnSpc>
              <a:buFont typeface="Wingdings" panose="05000000000000000000" pitchFamily="2" charset="2"/>
              <a:buChar char="p"/>
            </a:pPr>
            <a:r>
              <a:rPr lang="zh-CN" altLang="en-US" sz="2600" dirty="0" smtClean="0"/>
              <a:t>针对</a:t>
            </a:r>
            <a:r>
              <a:rPr lang="en-US" altLang="zh-CN" sz="2600" dirty="0" smtClean="0"/>
              <a:t>Fast R-CNN</a:t>
            </a:r>
            <a:r>
              <a:rPr lang="zh-CN" altLang="en-US" sz="2600" dirty="0" smtClean="0"/>
              <a:t>问题</a:t>
            </a:r>
            <a:r>
              <a:rPr lang="en-US" altLang="zh-CN" sz="2600" dirty="0" smtClean="0"/>
              <a:t>——</a:t>
            </a:r>
            <a:r>
              <a:rPr lang="zh-CN" altLang="en-US" sz="2600" dirty="0" smtClean="0"/>
              <a:t>仍单独生成候选框</a:t>
            </a:r>
            <a:endParaRPr lang="en-US" altLang="zh-CN" sz="2600" dirty="0" smtClean="0"/>
          </a:p>
          <a:p>
            <a:pPr lvl="1">
              <a:lnSpc>
                <a:spcPct val="100000"/>
              </a:lnSpc>
              <a:buFont typeface="Wingdings" panose="05000000000000000000" pitchFamily="2" charset="2"/>
              <a:buChar char="Ø"/>
            </a:pPr>
            <a:r>
              <a:rPr lang="en-US" altLang="zh-CN" sz="2200" dirty="0" smtClean="0"/>
              <a:t>Region Proposal Network(RPN)</a:t>
            </a:r>
          </a:p>
          <a:p>
            <a:pPr lvl="2">
              <a:lnSpc>
                <a:spcPct val="100000"/>
              </a:lnSpc>
            </a:pPr>
            <a:r>
              <a:rPr lang="zh-CN" altLang="en-US" sz="2200" dirty="0" smtClean="0"/>
              <a:t>用</a:t>
            </a:r>
            <a:r>
              <a:rPr lang="en-US" altLang="zh-CN" sz="2200" dirty="0" smtClean="0"/>
              <a:t>CNN</a:t>
            </a:r>
            <a:r>
              <a:rPr lang="zh-CN" altLang="en-US" sz="2200" dirty="0" smtClean="0"/>
              <a:t>来生成候选窗口</a:t>
            </a:r>
            <a:endParaRPr lang="en-US" altLang="zh-CN" sz="2200" dirty="0" smtClean="0"/>
          </a:p>
          <a:p>
            <a:pPr lvl="2">
              <a:lnSpc>
                <a:spcPct val="100000"/>
              </a:lnSpc>
            </a:pPr>
            <a:r>
              <a:rPr lang="zh-CN" altLang="en-US" sz="2200" dirty="0" smtClean="0"/>
              <a:t>共享卷积层策略</a:t>
            </a:r>
            <a:endParaRPr lang="en-US" altLang="zh-CN" sz="2200" dirty="0" smtClean="0"/>
          </a:p>
        </p:txBody>
      </p:sp>
    </p:spTree>
    <p:extLst>
      <p:ext uri="{BB962C8B-B14F-4D97-AF65-F5344CB8AC3E}">
        <p14:creationId xmlns:p14="http://schemas.microsoft.com/office/powerpoint/2010/main" val="418736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69958" y="2649584"/>
            <a:ext cx="4367283" cy="3910084"/>
          </a:xfrm>
          <a:prstGeom prst="rect">
            <a:avLst/>
          </a:prstGeom>
        </p:spPr>
      </p:pic>
      <p:sp>
        <p:nvSpPr>
          <p:cNvPr id="2" name="标题 1"/>
          <p:cNvSpPr>
            <a:spLocks noGrp="1"/>
          </p:cNvSpPr>
          <p:nvPr>
            <p:ph type="title"/>
          </p:nvPr>
        </p:nvSpPr>
        <p:spPr/>
        <p:txBody>
          <a:bodyPr/>
          <a:lstStyle/>
          <a:p>
            <a:r>
              <a:rPr lang="en-US" altLang="zh-CN" dirty="0" smtClean="0"/>
              <a:t>Faster R-CNN</a:t>
            </a:r>
            <a:endParaRPr lang="zh-CN" altLang="en-US" dirty="0"/>
          </a:p>
        </p:txBody>
      </p:sp>
      <p:sp>
        <p:nvSpPr>
          <p:cNvPr id="3" name="内容占位符 2"/>
          <p:cNvSpPr>
            <a:spLocks noGrp="1"/>
          </p:cNvSpPr>
          <p:nvPr>
            <p:ph idx="1"/>
          </p:nvPr>
        </p:nvSpPr>
        <p:spPr/>
        <p:txBody>
          <a:bodyPr/>
          <a:lstStyle/>
          <a:p>
            <a:pPr>
              <a:lnSpc>
                <a:spcPct val="100000"/>
              </a:lnSpc>
              <a:buFont typeface="Wingdings" panose="05000000000000000000" pitchFamily="2" charset="2"/>
              <a:buChar char="p"/>
            </a:pPr>
            <a:r>
              <a:rPr lang="zh-CN" altLang="en-US" sz="2600" dirty="0" smtClean="0"/>
              <a:t>针对</a:t>
            </a:r>
            <a:r>
              <a:rPr lang="en-US" altLang="zh-CN" sz="2600" dirty="0" smtClean="0"/>
              <a:t>Fast R-CNN</a:t>
            </a:r>
            <a:r>
              <a:rPr lang="zh-CN" altLang="en-US" sz="2600" dirty="0" smtClean="0"/>
              <a:t>问题</a:t>
            </a:r>
            <a:r>
              <a:rPr lang="en-US" altLang="zh-CN" sz="2600" dirty="0" smtClean="0"/>
              <a:t>——</a:t>
            </a:r>
            <a:r>
              <a:rPr lang="zh-CN" altLang="en-US" sz="2600" dirty="0" smtClean="0"/>
              <a:t>仍单独生成候选框</a:t>
            </a:r>
            <a:endParaRPr lang="en-US" altLang="zh-CN" sz="2600" dirty="0" smtClean="0"/>
          </a:p>
          <a:p>
            <a:pPr lvl="1">
              <a:lnSpc>
                <a:spcPct val="100000"/>
              </a:lnSpc>
              <a:buFont typeface="Wingdings" panose="05000000000000000000" pitchFamily="2" charset="2"/>
              <a:buChar char="Ø"/>
            </a:pPr>
            <a:r>
              <a:rPr lang="en-US" altLang="zh-CN" sz="2200" dirty="0" smtClean="0"/>
              <a:t>Region Proposal Network(RPN)</a:t>
            </a:r>
          </a:p>
          <a:p>
            <a:pPr lvl="2">
              <a:lnSpc>
                <a:spcPct val="100000"/>
              </a:lnSpc>
            </a:pPr>
            <a:r>
              <a:rPr lang="en-US" altLang="zh-CN" sz="2200" dirty="0" smtClean="0"/>
              <a:t>Anchor Box</a:t>
            </a:r>
            <a:r>
              <a:rPr lang="zh-CN" altLang="en-US" sz="2200" dirty="0" smtClean="0"/>
              <a:t>：不同尺度，不同长宽比</a:t>
            </a:r>
            <a:endParaRPr lang="en-US" altLang="zh-CN" sz="2200" dirty="0" smtClean="0"/>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33329" y="3429000"/>
            <a:ext cx="5153188" cy="3130668"/>
          </a:xfrm>
          <a:prstGeom prst="rect">
            <a:avLst/>
          </a:prstGeom>
        </p:spPr>
      </p:pic>
    </p:spTree>
    <p:extLst>
      <p:ext uri="{BB962C8B-B14F-4D97-AF65-F5344CB8AC3E}">
        <p14:creationId xmlns:p14="http://schemas.microsoft.com/office/powerpoint/2010/main" val="29811830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1652033" y="2179324"/>
            <a:ext cx="9701767" cy="4442549"/>
            <a:chOff x="561349" y="1248567"/>
            <a:chExt cx="11363831" cy="5404997"/>
          </a:xfrm>
        </p:grpSpPr>
        <p:pic>
          <p:nvPicPr>
            <p:cNvPr id="10242" name="Picture 2" descr="原始图片中的ROI如何映射到到feature map?">
              <a:extLst>
                <a:ext uri="{FF2B5EF4-FFF2-40B4-BE49-F238E27FC236}">
                  <a16:creationId xmlns:a16="http://schemas.microsoft.com/office/drawing/2014/main" id="{234BD9F4-200B-4ED1-BB60-1122583361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64590" y="2075176"/>
              <a:ext cx="5361440" cy="3041995"/>
            </a:xfrm>
            <a:prstGeom prst="rect">
              <a:avLst/>
            </a:prstGeom>
            <a:noFill/>
            <a:extLst>
              <a:ext uri="{909E8E84-426E-40DD-AFC4-6F175D3DCCD1}">
                <a14:hiddenFill xmlns:a14="http://schemas.microsoft.com/office/drawing/2010/main">
                  <a:solidFill>
                    <a:srgbClr val="FFFFFF"/>
                  </a:solidFill>
                </a14:hiddenFill>
              </a:ext>
            </a:extLst>
          </p:spPr>
        </p:pic>
        <p:pic>
          <p:nvPicPr>
            <p:cNvPr id="5" name="图片 4">
              <a:extLst>
                <a:ext uri="{FF2B5EF4-FFF2-40B4-BE49-F238E27FC236}">
                  <a16:creationId xmlns:a16="http://schemas.microsoft.com/office/drawing/2014/main" id="{52F52F83-5799-4A8F-90DE-2BED32F567F2}"/>
                </a:ext>
              </a:extLst>
            </p:cNvPr>
            <p:cNvPicPr>
              <a:picLocks noChangeAspect="1"/>
            </p:cNvPicPr>
            <p:nvPr/>
          </p:nvPicPr>
          <p:blipFill>
            <a:blip r:embed="rId4"/>
            <a:stretch>
              <a:fillRect/>
            </a:stretch>
          </p:blipFill>
          <p:spPr>
            <a:xfrm>
              <a:off x="561349" y="1379901"/>
              <a:ext cx="5161905" cy="4095238"/>
            </a:xfrm>
            <a:prstGeom prst="rect">
              <a:avLst/>
            </a:prstGeom>
          </p:spPr>
        </p:pic>
        <p:sp>
          <p:nvSpPr>
            <p:cNvPr id="6" name="文本框 5">
              <a:extLst>
                <a:ext uri="{FF2B5EF4-FFF2-40B4-BE49-F238E27FC236}">
                  <a16:creationId xmlns:a16="http://schemas.microsoft.com/office/drawing/2014/main" id="{2228A202-51F4-49CC-BF0F-23738B27514B}"/>
                </a:ext>
              </a:extLst>
            </p:cNvPr>
            <p:cNvSpPr txBox="1"/>
            <p:nvPr/>
          </p:nvSpPr>
          <p:spPr>
            <a:xfrm>
              <a:off x="656445" y="5843921"/>
              <a:ext cx="1543972" cy="636572"/>
            </a:xfrm>
            <a:prstGeom prst="rect">
              <a:avLst/>
            </a:prstGeom>
            <a:noFill/>
          </p:spPr>
          <p:txBody>
            <a:bodyPr wrap="square" rtlCol="0">
              <a:spAutoFit/>
            </a:bodyPr>
            <a:lstStyle/>
            <a:p>
              <a:r>
                <a:rPr lang="en-US" altLang="zh-CN" sz="2800" dirty="0"/>
                <a:t>anchor</a:t>
              </a:r>
              <a:endParaRPr lang="zh-CN" altLang="en-US" sz="2800" dirty="0"/>
            </a:p>
          </p:txBody>
        </p:sp>
        <p:pic>
          <p:nvPicPr>
            <p:cNvPr id="7" name="图片 6">
              <a:extLst>
                <a:ext uri="{FF2B5EF4-FFF2-40B4-BE49-F238E27FC236}">
                  <a16:creationId xmlns:a16="http://schemas.microsoft.com/office/drawing/2014/main" id="{8763D43A-3233-46F5-80DC-F2718ED65BE1}"/>
                </a:ext>
              </a:extLst>
            </p:cNvPr>
            <p:cNvPicPr>
              <a:picLocks noChangeAspect="1"/>
            </p:cNvPicPr>
            <p:nvPr/>
          </p:nvPicPr>
          <p:blipFill>
            <a:blip r:embed="rId5"/>
            <a:stretch>
              <a:fillRect/>
            </a:stretch>
          </p:blipFill>
          <p:spPr>
            <a:xfrm>
              <a:off x="2381672" y="5686017"/>
              <a:ext cx="2038095" cy="476190"/>
            </a:xfrm>
            <a:prstGeom prst="rect">
              <a:avLst/>
            </a:prstGeom>
          </p:spPr>
        </p:pic>
        <p:pic>
          <p:nvPicPr>
            <p:cNvPr id="8" name="图片 7">
              <a:extLst>
                <a:ext uri="{FF2B5EF4-FFF2-40B4-BE49-F238E27FC236}">
                  <a16:creationId xmlns:a16="http://schemas.microsoft.com/office/drawing/2014/main" id="{E319F6E3-C8D8-437C-90E0-13FA0C82F52C}"/>
                </a:ext>
              </a:extLst>
            </p:cNvPr>
            <p:cNvPicPr>
              <a:picLocks noChangeAspect="1"/>
            </p:cNvPicPr>
            <p:nvPr/>
          </p:nvPicPr>
          <p:blipFill>
            <a:blip r:embed="rId6"/>
            <a:stretch>
              <a:fillRect/>
            </a:stretch>
          </p:blipFill>
          <p:spPr>
            <a:xfrm>
              <a:off x="2684549" y="6214217"/>
              <a:ext cx="1557683" cy="439347"/>
            </a:xfrm>
            <a:prstGeom prst="rect">
              <a:avLst/>
            </a:prstGeom>
          </p:spPr>
        </p:pic>
        <p:pic>
          <p:nvPicPr>
            <p:cNvPr id="10244" name="Picture 4" descr="https://pic2.zhimg.com/50/v2-9962c78b9963fc323ba04ffb80f0cd95_hd.jpg">
              <a:extLst>
                <a:ext uri="{FF2B5EF4-FFF2-40B4-BE49-F238E27FC236}">
                  <a16:creationId xmlns:a16="http://schemas.microsoft.com/office/drawing/2014/main" id="{CC5A3CAF-A9E9-4890-9C50-644A213AD47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864590" y="1248567"/>
              <a:ext cx="6060590" cy="4913640"/>
            </a:xfrm>
            <a:prstGeom prst="rect">
              <a:avLst/>
            </a:prstGeom>
            <a:noFill/>
            <a:extLst>
              <a:ext uri="{909E8E84-426E-40DD-AFC4-6F175D3DCCD1}">
                <a14:hiddenFill xmlns:a14="http://schemas.microsoft.com/office/drawing/2010/main">
                  <a:solidFill>
                    <a:srgbClr val="FFFFFF"/>
                  </a:solidFill>
                </a14:hiddenFill>
              </a:ext>
            </a:extLst>
          </p:spPr>
        </p:pic>
        <p:sp>
          <p:nvSpPr>
            <p:cNvPr id="9" name="左大括号 8">
              <a:extLst>
                <a:ext uri="{FF2B5EF4-FFF2-40B4-BE49-F238E27FC236}">
                  <a16:creationId xmlns:a16="http://schemas.microsoft.com/office/drawing/2014/main" id="{7F43E544-28A9-4E0D-8655-A56841202390}"/>
                </a:ext>
              </a:extLst>
            </p:cNvPr>
            <p:cNvSpPr/>
            <p:nvPr/>
          </p:nvSpPr>
          <p:spPr>
            <a:xfrm>
              <a:off x="2143136" y="5738541"/>
              <a:ext cx="178903" cy="915023"/>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sp>
        <p:nvSpPr>
          <p:cNvPr id="2" name="标题 1"/>
          <p:cNvSpPr>
            <a:spLocks noGrp="1"/>
          </p:cNvSpPr>
          <p:nvPr>
            <p:ph type="title"/>
          </p:nvPr>
        </p:nvSpPr>
        <p:spPr/>
        <p:txBody>
          <a:bodyPr/>
          <a:lstStyle/>
          <a:p>
            <a:r>
              <a:rPr lang="en-US" altLang="zh-CN" dirty="0"/>
              <a:t>Faster R-CNN</a:t>
            </a:r>
            <a:endParaRPr lang="zh-CN" altLang="en-US" dirty="0"/>
          </a:p>
        </p:txBody>
      </p:sp>
      <p:sp>
        <p:nvSpPr>
          <p:cNvPr id="13" name="内容占位符 2"/>
          <p:cNvSpPr txBox="1">
            <a:spLocks/>
          </p:cNvSpPr>
          <p:nvPr/>
        </p:nvSpPr>
        <p:spPr>
          <a:xfrm>
            <a:off x="838200" y="1811977"/>
            <a:ext cx="10515600"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p"/>
            </a:pPr>
            <a:r>
              <a:rPr lang="en-US" altLang="zh-CN" dirty="0" smtClean="0"/>
              <a:t>Anchor</a:t>
            </a:r>
            <a:r>
              <a:rPr lang="en-US" altLang="zh-CN" dirty="0"/>
              <a:t> </a:t>
            </a:r>
            <a:r>
              <a:rPr lang="en-US" altLang="zh-CN" dirty="0" smtClean="0"/>
              <a:t>box</a:t>
            </a:r>
            <a:r>
              <a:rPr lang="zh-CN" altLang="en-US" dirty="0" smtClean="0"/>
              <a:t>的选择</a:t>
            </a:r>
            <a:endParaRPr lang="en-US" altLang="zh-CN" dirty="0" smtClean="0"/>
          </a:p>
        </p:txBody>
      </p:sp>
    </p:spTree>
    <p:extLst>
      <p:ext uri="{BB962C8B-B14F-4D97-AF65-F5344CB8AC3E}">
        <p14:creationId xmlns:p14="http://schemas.microsoft.com/office/powerpoint/2010/main" val="261161083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Faster R-CNN</a:t>
            </a:r>
            <a:endParaRPr lang="zh-CN" altLang="en-US" dirty="0"/>
          </a:p>
        </p:txBody>
      </p:sp>
      <p:sp>
        <p:nvSpPr>
          <p:cNvPr id="3" name="内容占位符 2"/>
          <p:cNvSpPr>
            <a:spLocks noGrp="1"/>
          </p:cNvSpPr>
          <p:nvPr>
            <p:ph sz="half" idx="1"/>
          </p:nvPr>
        </p:nvSpPr>
        <p:spPr>
          <a:xfrm>
            <a:off x="838200" y="1825625"/>
            <a:ext cx="5610794" cy="4351338"/>
          </a:xfrm>
        </p:spPr>
        <p:txBody>
          <a:bodyPr>
            <a:normAutofit/>
          </a:bodyPr>
          <a:lstStyle/>
          <a:p>
            <a:pPr>
              <a:lnSpc>
                <a:spcPct val="100000"/>
              </a:lnSpc>
              <a:buFont typeface="Wingdings" panose="05000000000000000000" pitchFamily="2" charset="2"/>
              <a:buChar char="p"/>
            </a:pPr>
            <a:r>
              <a:rPr lang="zh-CN" altLang="en-US" sz="2600" dirty="0" smtClean="0"/>
              <a:t>模型训练方法</a:t>
            </a:r>
            <a:endParaRPr lang="en-US" altLang="zh-CN" sz="2600" dirty="0" smtClean="0"/>
          </a:p>
          <a:p>
            <a:pPr lvl="1">
              <a:lnSpc>
                <a:spcPct val="100000"/>
              </a:lnSpc>
              <a:buFont typeface="Wingdings" panose="05000000000000000000" pitchFamily="2" charset="2"/>
              <a:buChar char="Ø"/>
            </a:pPr>
            <a:r>
              <a:rPr lang="zh-CN" altLang="en-US" sz="2200" dirty="0"/>
              <a:t>交替</a:t>
            </a:r>
            <a:r>
              <a:rPr lang="zh-CN" altLang="en-US" sz="2200" dirty="0" smtClean="0"/>
              <a:t>式</a:t>
            </a:r>
            <a:r>
              <a:rPr lang="en-US" altLang="zh-CN" sz="2200" dirty="0" smtClean="0"/>
              <a:t>4</a:t>
            </a:r>
            <a:r>
              <a:rPr lang="zh-CN" altLang="en-US" sz="2200" dirty="0" smtClean="0"/>
              <a:t>步法训练</a:t>
            </a:r>
            <a:endParaRPr lang="en-US" altLang="zh-CN" sz="2200" dirty="0" smtClean="0"/>
          </a:p>
          <a:p>
            <a:pPr lvl="2">
              <a:lnSpc>
                <a:spcPct val="100000"/>
              </a:lnSpc>
            </a:pPr>
            <a:r>
              <a:rPr lang="zh-CN" altLang="en-US" sz="2200" dirty="0" smtClean="0"/>
              <a:t>基于预训练模型训练</a:t>
            </a:r>
            <a:r>
              <a:rPr lang="en-US" altLang="zh-CN" sz="2200" dirty="0" smtClean="0"/>
              <a:t>RPN</a:t>
            </a:r>
          </a:p>
          <a:p>
            <a:pPr lvl="2">
              <a:lnSpc>
                <a:spcPct val="100000"/>
              </a:lnSpc>
            </a:pPr>
            <a:r>
              <a:rPr lang="zh-CN" altLang="en-US" sz="2200" dirty="0" smtClean="0"/>
              <a:t>基于预训练模型，以及上一步得到的</a:t>
            </a:r>
            <a:r>
              <a:rPr lang="en-US" altLang="zh-CN" sz="2200" dirty="0" smtClean="0"/>
              <a:t>RPN</a:t>
            </a:r>
            <a:r>
              <a:rPr lang="zh-CN" altLang="en-US" sz="2200" dirty="0" smtClean="0"/>
              <a:t>，训练</a:t>
            </a:r>
            <a:r>
              <a:rPr lang="en-US" altLang="zh-CN" sz="2200" dirty="0" smtClean="0"/>
              <a:t>Fast R-CNN</a:t>
            </a:r>
          </a:p>
          <a:p>
            <a:pPr lvl="2">
              <a:lnSpc>
                <a:spcPct val="100000"/>
              </a:lnSpc>
            </a:pPr>
            <a:r>
              <a:rPr lang="zh-CN" altLang="en-US" sz="2200" dirty="0" smtClean="0"/>
              <a:t>固定共享的卷积层，训练</a:t>
            </a:r>
            <a:r>
              <a:rPr lang="en-US" altLang="zh-CN" sz="2200" dirty="0" smtClean="0"/>
              <a:t>RPN</a:t>
            </a:r>
          </a:p>
          <a:p>
            <a:pPr lvl="2">
              <a:lnSpc>
                <a:spcPct val="100000"/>
              </a:lnSpc>
            </a:pPr>
            <a:r>
              <a:rPr lang="zh-CN" altLang="en-US" sz="2200" dirty="0" smtClean="0"/>
              <a:t>固定共享的卷积层，基于上一步得到的</a:t>
            </a:r>
            <a:r>
              <a:rPr lang="en-US" altLang="zh-CN" sz="2200" dirty="0" smtClean="0"/>
              <a:t>RPN</a:t>
            </a:r>
            <a:r>
              <a:rPr lang="zh-CN" altLang="en-US" sz="2200" dirty="0" smtClean="0"/>
              <a:t>，训练</a:t>
            </a:r>
            <a:r>
              <a:rPr lang="en-US" altLang="zh-CN" sz="2200" dirty="0" smtClean="0"/>
              <a:t>Fast R-CNN</a:t>
            </a:r>
          </a:p>
          <a:p>
            <a:pPr lvl="1">
              <a:lnSpc>
                <a:spcPct val="100000"/>
              </a:lnSpc>
              <a:buFont typeface="Wingdings" panose="05000000000000000000" pitchFamily="2" charset="2"/>
              <a:buChar char="Ø"/>
            </a:pPr>
            <a:r>
              <a:rPr lang="zh-CN" altLang="en-US" sz="2200" dirty="0" smtClean="0"/>
              <a:t>整体端</a:t>
            </a:r>
            <a:r>
              <a:rPr lang="zh-CN" altLang="en-US" sz="2200" dirty="0"/>
              <a:t>到</a:t>
            </a:r>
            <a:r>
              <a:rPr lang="zh-CN" altLang="en-US" sz="2200" dirty="0" smtClean="0"/>
              <a:t>端训练</a:t>
            </a:r>
            <a:endParaRPr lang="en-US" altLang="zh-CN" sz="2200" dirty="0" smtClean="0"/>
          </a:p>
          <a:p>
            <a:pPr lvl="2">
              <a:lnSpc>
                <a:spcPct val="100000"/>
              </a:lnSpc>
            </a:pPr>
            <a:r>
              <a:rPr lang="zh-CN" altLang="en-US" sz="2200" dirty="0" smtClean="0"/>
              <a:t>同时学习</a:t>
            </a:r>
            <a:r>
              <a:rPr lang="en-US" altLang="zh-CN" sz="2200" dirty="0" smtClean="0"/>
              <a:t>RPN</a:t>
            </a:r>
            <a:r>
              <a:rPr lang="zh-CN" altLang="en-US" sz="2200" dirty="0" smtClean="0"/>
              <a:t>和分类网络</a:t>
            </a:r>
            <a:endParaRPr lang="en-US" altLang="zh-CN" sz="2200" dirty="0" smtClean="0"/>
          </a:p>
          <a:p>
            <a:pPr lvl="2">
              <a:lnSpc>
                <a:spcPct val="100000"/>
              </a:lnSpc>
            </a:pPr>
            <a:r>
              <a:rPr lang="zh-CN" altLang="en-US" sz="2200" dirty="0" smtClean="0"/>
              <a:t>分类网络的梯度不向</a:t>
            </a:r>
            <a:r>
              <a:rPr lang="en-US" altLang="zh-CN" sz="2200" dirty="0" smtClean="0"/>
              <a:t>RPN</a:t>
            </a:r>
            <a:r>
              <a:rPr lang="zh-CN" altLang="en-US" sz="2200" dirty="0" smtClean="0"/>
              <a:t>回传</a:t>
            </a:r>
            <a:endParaRPr lang="en-US" altLang="zh-CN" sz="2200" dirty="0" smtClean="0"/>
          </a:p>
        </p:txBody>
      </p:sp>
      <p:pic>
        <p:nvPicPr>
          <p:cNvPr id="5" name="内容占位符 4"/>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725788" y="1825625"/>
            <a:ext cx="4628012" cy="4351338"/>
          </a:xfrm>
        </p:spPr>
      </p:pic>
    </p:spTree>
    <p:extLst>
      <p:ext uri="{BB962C8B-B14F-4D97-AF65-F5344CB8AC3E}">
        <p14:creationId xmlns:p14="http://schemas.microsoft.com/office/powerpoint/2010/main" val="39996447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总结</a:t>
            </a:r>
            <a:endParaRPr lang="zh-CN" altLang="en-US" dirty="0"/>
          </a:p>
        </p:txBody>
      </p:sp>
      <p:sp>
        <p:nvSpPr>
          <p:cNvPr id="5" name="内容占位符 4"/>
          <p:cNvSpPr>
            <a:spLocks noGrp="1"/>
          </p:cNvSpPr>
          <p:nvPr>
            <p:ph idx="1"/>
          </p:nvPr>
        </p:nvSpPr>
        <p:spPr/>
        <p:txBody>
          <a:bodyPr/>
          <a:lstStyle/>
          <a:p>
            <a:pPr>
              <a:buFont typeface="Wingdings" panose="05000000000000000000" pitchFamily="2" charset="2"/>
              <a:buChar char="p"/>
            </a:pPr>
            <a:r>
              <a:rPr lang="zh-CN" altLang="en-US" dirty="0" smtClean="0"/>
              <a:t>性能对比</a:t>
            </a:r>
            <a:endParaRPr lang="zh-CN" altLang="en-US" dirty="0"/>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5400" y="2524142"/>
            <a:ext cx="10058400" cy="3336201"/>
          </a:xfrm>
          <a:prstGeom prst="rect">
            <a:avLst/>
          </a:prstGeom>
        </p:spPr>
      </p:pic>
    </p:spTree>
    <p:extLst>
      <p:ext uri="{BB962C8B-B14F-4D97-AF65-F5344CB8AC3E}">
        <p14:creationId xmlns:p14="http://schemas.microsoft.com/office/powerpoint/2010/main" val="34839020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02348" y="1356567"/>
            <a:ext cx="7162376" cy="4820396"/>
          </a:xfrm>
          <a:prstGeom prst="rect">
            <a:avLst/>
          </a:prstGeom>
        </p:spPr>
      </p:pic>
      <p:sp>
        <p:nvSpPr>
          <p:cNvPr id="2" name="标题 1"/>
          <p:cNvSpPr>
            <a:spLocks noGrp="1"/>
          </p:cNvSpPr>
          <p:nvPr>
            <p:ph type="title"/>
          </p:nvPr>
        </p:nvSpPr>
        <p:spPr/>
        <p:txBody>
          <a:bodyPr/>
          <a:lstStyle/>
          <a:p>
            <a:r>
              <a:rPr lang="zh-CN" altLang="en-US" dirty="0" smtClean="0"/>
              <a:t>总结</a:t>
            </a:r>
            <a:endParaRPr lang="zh-CN" altLang="en-US" dirty="0"/>
          </a:p>
        </p:txBody>
      </p:sp>
      <p:sp>
        <p:nvSpPr>
          <p:cNvPr id="5" name="内容占位符 4"/>
          <p:cNvSpPr>
            <a:spLocks noGrp="1"/>
          </p:cNvSpPr>
          <p:nvPr>
            <p:ph idx="1"/>
          </p:nvPr>
        </p:nvSpPr>
        <p:spPr/>
        <p:txBody>
          <a:bodyPr/>
          <a:lstStyle/>
          <a:p>
            <a:pPr>
              <a:buFont typeface="Wingdings" panose="05000000000000000000" pitchFamily="2" charset="2"/>
              <a:buChar char="p"/>
            </a:pPr>
            <a:r>
              <a:rPr lang="zh-CN" altLang="en-US" dirty="0" smtClean="0"/>
              <a:t>理想检测器</a:t>
            </a:r>
            <a:endParaRPr lang="zh-CN" altLang="en-US" dirty="0"/>
          </a:p>
        </p:txBody>
      </p:sp>
    </p:spTree>
    <p:extLst>
      <p:ext uri="{BB962C8B-B14F-4D97-AF65-F5344CB8AC3E}">
        <p14:creationId xmlns:p14="http://schemas.microsoft.com/office/powerpoint/2010/main" val="1282672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zh-CN" altLang="en-US" dirty="0" smtClean="0"/>
              <a:t>背景介绍</a:t>
            </a:r>
            <a:r>
              <a:rPr lang="en-US" altLang="zh-CN" dirty="0" smtClean="0"/>
              <a:t>——</a:t>
            </a:r>
            <a:r>
              <a:rPr lang="zh-CN" altLang="en-US" dirty="0" smtClean="0"/>
              <a:t>任务定义</a:t>
            </a:r>
            <a:endParaRPr lang="zh-CN" altLang="en-US" dirty="0"/>
          </a:p>
        </p:txBody>
      </p:sp>
      <p:sp>
        <p:nvSpPr>
          <p:cNvPr id="11" name="内容占位符 10"/>
          <p:cNvSpPr>
            <a:spLocks noGrp="1"/>
          </p:cNvSpPr>
          <p:nvPr>
            <p:ph sz="half" idx="1"/>
          </p:nvPr>
        </p:nvSpPr>
        <p:spPr>
          <a:xfrm>
            <a:off x="838199" y="1825624"/>
            <a:ext cx="5480713" cy="4438697"/>
          </a:xfrm>
        </p:spPr>
        <p:txBody>
          <a:bodyPr>
            <a:normAutofit fontScale="92500" lnSpcReduction="10000"/>
          </a:bodyPr>
          <a:lstStyle/>
          <a:p>
            <a:pPr>
              <a:buFont typeface="Wingdings" panose="05000000000000000000" pitchFamily="2" charset="2"/>
              <a:buChar char="p"/>
            </a:pPr>
            <a:r>
              <a:rPr lang="zh-CN" altLang="en-US" dirty="0" smtClean="0"/>
              <a:t>目标检测任务</a:t>
            </a:r>
            <a:endParaRPr lang="en-US" altLang="zh-CN" dirty="0" smtClean="0"/>
          </a:p>
          <a:p>
            <a:pPr lvl="1">
              <a:buFont typeface="Wingdings" panose="05000000000000000000" pitchFamily="2" charset="2"/>
              <a:buChar char="Ø"/>
            </a:pPr>
            <a:r>
              <a:rPr lang="zh-CN" altLang="en-US" dirty="0" smtClean="0"/>
              <a:t>输入：</a:t>
            </a:r>
            <a:endParaRPr lang="en-US" altLang="zh-CN" dirty="0" smtClean="0"/>
          </a:p>
          <a:p>
            <a:pPr lvl="2"/>
            <a:r>
              <a:rPr lang="zh-CN" altLang="en-US" sz="2400" dirty="0" smtClean="0"/>
              <a:t>图像或者图像序列</a:t>
            </a:r>
            <a:endParaRPr lang="en-US" altLang="zh-CN" sz="2400" dirty="0" smtClean="0"/>
          </a:p>
          <a:p>
            <a:pPr lvl="1">
              <a:buFont typeface="Wingdings" panose="05000000000000000000" pitchFamily="2" charset="2"/>
              <a:buChar char="Ø"/>
            </a:pPr>
            <a:r>
              <a:rPr lang="zh-CN" altLang="en-US" dirty="0" smtClean="0"/>
              <a:t>输出：</a:t>
            </a:r>
            <a:endParaRPr lang="en-US" altLang="zh-CN" dirty="0" smtClean="0"/>
          </a:p>
          <a:p>
            <a:pPr lvl="2"/>
            <a:r>
              <a:rPr lang="zh-CN" altLang="en-US" sz="2400" dirty="0" smtClean="0"/>
              <a:t>是否存在预定义类别目标</a:t>
            </a:r>
            <a:endParaRPr lang="en-US" altLang="zh-CN" sz="2400" dirty="0"/>
          </a:p>
          <a:p>
            <a:pPr lvl="2"/>
            <a:r>
              <a:rPr lang="zh-CN" altLang="en-US" sz="2400" dirty="0" smtClean="0"/>
              <a:t>若存在，给出目标空间位置和覆盖范围</a:t>
            </a:r>
            <a:endParaRPr lang="en-US" altLang="zh-CN" sz="2400" dirty="0" smtClean="0"/>
          </a:p>
          <a:p>
            <a:pPr>
              <a:buFont typeface="Wingdings" panose="05000000000000000000" pitchFamily="2" charset="2"/>
              <a:buChar char="p"/>
            </a:pPr>
            <a:r>
              <a:rPr lang="zh-CN" altLang="en-US" dirty="0" smtClean="0"/>
              <a:t>相关的识别问题</a:t>
            </a:r>
            <a:endParaRPr lang="en-US" altLang="zh-CN" dirty="0" smtClean="0"/>
          </a:p>
          <a:p>
            <a:pPr marL="914400" lvl="1" indent="-457200">
              <a:buFont typeface="+mj-lt"/>
              <a:buAutoNum type="alphaLcParenR"/>
            </a:pPr>
            <a:r>
              <a:rPr lang="zh-CN" altLang="en-US" dirty="0" smtClean="0"/>
              <a:t>图像层面的目标分类</a:t>
            </a:r>
            <a:endParaRPr lang="en-US" altLang="zh-CN" dirty="0" smtClean="0"/>
          </a:p>
          <a:p>
            <a:pPr marL="914400" lvl="1" indent="-457200">
              <a:buFont typeface="+mj-lt"/>
              <a:buAutoNum type="alphaLcParenR"/>
            </a:pPr>
            <a:r>
              <a:rPr lang="zh-CN" altLang="en-US" dirty="0" smtClean="0"/>
              <a:t>一般目标检测</a:t>
            </a:r>
            <a:endParaRPr lang="en-US" altLang="zh-CN" dirty="0" smtClean="0"/>
          </a:p>
          <a:p>
            <a:pPr marL="914400" lvl="1" indent="-457200">
              <a:buFont typeface="+mj-lt"/>
              <a:buAutoNum type="alphaLcParenR"/>
            </a:pPr>
            <a:r>
              <a:rPr lang="zh-CN" altLang="en-US" dirty="0"/>
              <a:t>像素</a:t>
            </a:r>
            <a:r>
              <a:rPr lang="zh-CN" altLang="en-US" dirty="0" smtClean="0"/>
              <a:t>层形义分割</a:t>
            </a:r>
            <a:endParaRPr lang="en-US" altLang="zh-CN" dirty="0" smtClean="0"/>
          </a:p>
          <a:p>
            <a:pPr marL="914400" lvl="1" indent="-457200">
              <a:buFont typeface="+mj-lt"/>
              <a:buAutoNum type="alphaLcParenR"/>
            </a:pPr>
            <a:r>
              <a:rPr lang="zh-CN" altLang="en-US" dirty="0" smtClean="0"/>
              <a:t>实例层形义分割</a:t>
            </a:r>
            <a:endParaRPr lang="en-US" altLang="zh-CN" dirty="0"/>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2169996"/>
            <a:ext cx="5775851" cy="3642170"/>
          </a:xfrm>
          <a:prstGeom prst="rect">
            <a:avLst/>
          </a:prstGeom>
        </p:spPr>
      </p:pic>
    </p:spTree>
    <p:extLst>
      <p:ext uri="{BB962C8B-B14F-4D97-AF65-F5344CB8AC3E}">
        <p14:creationId xmlns:p14="http://schemas.microsoft.com/office/powerpoint/2010/main" val="27306412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背景介绍</a:t>
            </a:r>
            <a:r>
              <a:rPr lang="en-US" altLang="zh-CN" dirty="0" smtClean="0"/>
              <a:t>——</a:t>
            </a:r>
            <a:r>
              <a:rPr lang="zh-CN" altLang="en-US" dirty="0" smtClean="0"/>
              <a:t>检测流程</a:t>
            </a:r>
            <a:endParaRPr lang="zh-CN" altLang="en-US" dirty="0"/>
          </a:p>
        </p:txBody>
      </p:sp>
      <p:sp>
        <p:nvSpPr>
          <p:cNvPr id="3" name="内容占位符 2"/>
          <p:cNvSpPr>
            <a:spLocks noGrp="1"/>
          </p:cNvSpPr>
          <p:nvPr>
            <p:ph sz="half" idx="1"/>
          </p:nvPr>
        </p:nvSpPr>
        <p:spPr/>
        <p:txBody>
          <a:bodyPr>
            <a:normAutofit/>
          </a:bodyPr>
          <a:lstStyle/>
          <a:p>
            <a:pPr>
              <a:buFont typeface="Wingdings" panose="05000000000000000000" pitchFamily="2" charset="2"/>
              <a:buChar char="p"/>
            </a:pPr>
            <a:r>
              <a:rPr lang="zh-CN" altLang="en-US" sz="2600" dirty="0" smtClean="0"/>
              <a:t>候选区域选择</a:t>
            </a:r>
            <a:endParaRPr lang="en-US" altLang="zh-CN" sz="2600" dirty="0" smtClean="0"/>
          </a:p>
          <a:p>
            <a:pPr lvl="1"/>
            <a:r>
              <a:rPr lang="zh-CN" altLang="en-US" sz="2200" dirty="0" smtClean="0"/>
              <a:t>确定图片中搜索范围</a:t>
            </a:r>
            <a:endParaRPr lang="en-US" altLang="zh-CN" sz="2200" dirty="0" smtClean="0"/>
          </a:p>
          <a:p>
            <a:pPr>
              <a:buFont typeface="Wingdings" panose="05000000000000000000" pitchFamily="2" charset="2"/>
              <a:buChar char="p"/>
            </a:pPr>
            <a:r>
              <a:rPr lang="zh-CN" altLang="en-US" sz="2600" dirty="0" smtClean="0"/>
              <a:t>提取区域特征</a:t>
            </a:r>
            <a:endParaRPr lang="en-US" altLang="zh-CN" sz="2600" dirty="0" smtClean="0"/>
          </a:p>
          <a:p>
            <a:pPr lvl="1"/>
            <a:r>
              <a:rPr lang="zh-CN" altLang="en-US" sz="2200" dirty="0" smtClean="0"/>
              <a:t>将候选区域表示为定长向量</a:t>
            </a:r>
            <a:endParaRPr lang="en-US" altLang="zh-CN" sz="2200" dirty="0" smtClean="0"/>
          </a:p>
          <a:p>
            <a:pPr>
              <a:buFont typeface="Wingdings" panose="05000000000000000000" pitchFamily="2" charset="2"/>
              <a:buChar char="p"/>
            </a:pPr>
            <a:r>
              <a:rPr lang="zh-CN" altLang="en-US" sz="2600" dirty="0" smtClean="0"/>
              <a:t>对区域进行分类</a:t>
            </a:r>
            <a:endParaRPr lang="en-US" altLang="zh-CN" sz="2600" dirty="0" smtClean="0"/>
          </a:p>
          <a:p>
            <a:pPr lvl="1"/>
            <a:r>
              <a:rPr lang="zh-CN" altLang="en-US" sz="2200" dirty="0" smtClean="0"/>
              <a:t>判断区域是否包含预定义类别目标</a:t>
            </a:r>
            <a:endParaRPr lang="en-US" altLang="zh-CN" sz="2200" dirty="0" smtClean="0"/>
          </a:p>
          <a:p>
            <a:pPr>
              <a:buFont typeface="Wingdings" panose="05000000000000000000" pitchFamily="2" charset="2"/>
              <a:buChar char="p"/>
            </a:pPr>
            <a:r>
              <a:rPr lang="zh-CN" altLang="en-US" sz="2600" dirty="0" smtClean="0"/>
              <a:t>后处理</a:t>
            </a:r>
            <a:endParaRPr lang="en-US" altLang="zh-CN" sz="2600" dirty="0" smtClean="0"/>
          </a:p>
          <a:p>
            <a:pPr lvl="1"/>
            <a:r>
              <a:rPr lang="zh-CN" altLang="en-US" sz="2200" dirty="0" smtClean="0"/>
              <a:t>对重叠较多的区域进行合并</a:t>
            </a:r>
            <a:endParaRPr lang="zh-CN" altLang="en-US" sz="2200" dirty="0"/>
          </a:p>
        </p:txBody>
      </p:sp>
      <p:pic>
        <p:nvPicPr>
          <p:cNvPr id="5" name="图片 4"/>
          <p:cNvPicPr>
            <a:picLocks noChangeAspect="1"/>
          </p:cNvPicPr>
          <p:nvPr/>
        </p:nvPicPr>
        <p:blipFill rotWithShape="1">
          <a:blip r:embed="rId3"/>
          <a:srcRect b="3741"/>
          <a:stretch/>
        </p:blipFill>
        <p:spPr>
          <a:xfrm>
            <a:off x="6019800" y="2481579"/>
            <a:ext cx="5881048" cy="1640045"/>
          </a:xfrm>
          <a:prstGeom prst="rect">
            <a:avLst/>
          </a:prstGeom>
        </p:spPr>
      </p:pic>
      <p:sp>
        <p:nvSpPr>
          <p:cNvPr id="6" name="文本框 5"/>
          <p:cNvSpPr txBox="1"/>
          <p:nvPr/>
        </p:nvSpPr>
        <p:spPr>
          <a:xfrm>
            <a:off x="6559667" y="4028590"/>
            <a:ext cx="4801314" cy="369332"/>
          </a:xfrm>
          <a:prstGeom prst="rect">
            <a:avLst/>
          </a:prstGeom>
          <a:noFill/>
        </p:spPr>
        <p:txBody>
          <a:bodyPr wrap="none" rtlCol="0">
            <a:spAutoFit/>
          </a:bodyPr>
          <a:lstStyle/>
          <a:p>
            <a:r>
              <a:rPr lang="en-US" altLang="zh-CN" dirty="0" smtClean="0">
                <a:latin typeface="黑体" panose="02010609060101010101" pitchFamily="49" charset="-122"/>
                <a:ea typeface="黑体" panose="02010609060101010101" pitchFamily="49" charset="-122"/>
              </a:rPr>
              <a:t>Boosting approaches for object detection</a:t>
            </a:r>
            <a:endParaRPr lang="zh-CN" altLang="en-US"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35765051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a:extLst>
              <a:ext uri="{FF2B5EF4-FFF2-40B4-BE49-F238E27FC236}">
                <a16:creationId xmlns:a16="http://schemas.microsoft.com/office/drawing/2014/main" id="{7583D520-25EC-40A5-9BD6-8225050ED1B6}"/>
              </a:ext>
            </a:extLst>
          </p:cNvPr>
          <p:cNvPicPr>
            <a:picLocks noChangeAspect="1"/>
          </p:cNvPicPr>
          <p:nvPr/>
        </p:nvPicPr>
        <p:blipFill>
          <a:blip r:embed="rId3"/>
          <a:stretch>
            <a:fillRect/>
          </a:stretch>
        </p:blipFill>
        <p:spPr>
          <a:xfrm>
            <a:off x="1316506" y="2825086"/>
            <a:ext cx="10037294" cy="2692677"/>
          </a:xfrm>
          <a:prstGeom prst="rect">
            <a:avLst/>
          </a:prstGeom>
        </p:spPr>
      </p:pic>
      <p:sp>
        <p:nvSpPr>
          <p:cNvPr id="5" name="标题 4"/>
          <p:cNvSpPr>
            <a:spLocks noGrp="1"/>
          </p:cNvSpPr>
          <p:nvPr>
            <p:ph type="title"/>
          </p:nvPr>
        </p:nvSpPr>
        <p:spPr/>
        <p:txBody>
          <a:bodyPr/>
          <a:lstStyle/>
          <a:p>
            <a:r>
              <a:rPr lang="zh-CN" altLang="en-US" dirty="0"/>
              <a:t>深度目标检测</a:t>
            </a:r>
            <a:endParaRPr lang="zh-CN" altLang="en-US" dirty="0"/>
          </a:p>
        </p:txBody>
      </p:sp>
      <p:sp>
        <p:nvSpPr>
          <p:cNvPr id="6" name="内容占位符 5"/>
          <p:cNvSpPr>
            <a:spLocks noGrp="1"/>
          </p:cNvSpPr>
          <p:nvPr>
            <p:ph idx="1"/>
          </p:nvPr>
        </p:nvSpPr>
        <p:spPr/>
        <p:txBody>
          <a:bodyPr/>
          <a:lstStyle/>
          <a:p>
            <a:r>
              <a:rPr lang="en-US" altLang="zh-CN" dirty="0"/>
              <a:t>Region </a:t>
            </a:r>
            <a:r>
              <a:rPr lang="en-US" altLang="zh-CN" dirty="0" smtClean="0"/>
              <a:t>proposals</a:t>
            </a:r>
            <a:r>
              <a:rPr lang="zh-CN" altLang="en-US" dirty="0" smtClean="0"/>
              <a:t>（候选区域）</a:t>
            </a:r>
            <a:endParaRPr lang="zh-CN" altLang="en-US" dirty="0"/>
          </a:p>
          <a:p>
            <a:endParaRPr lang="zh-CN" altLang="en-US" dirty="0"/>
          </a:p>
        </p:txBody>
      </p:sp>
    </p:spTree>
    <p:extLst>
      <p:ext uri="{BB962C8B-B14F-4D97-AF65-F5344CB8AC3E}">
        <p14:creationId xmlns:p14="http://schemas.microsoft.com/office/powerpoint/2010/main" val="695301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randombar(horizontal)">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深度目标检测</a:t>
            </a:r>
          </a:p>
        </p:txBody>
      </p:sp>
      <p:sp>
        <p:nvSpPr>
          <p:cNvPr id="3" name="内容占位符 2"/>
          <p:cNvSpPr>
            <a:spLocks noGrp="1"/>
          </p:cNvSpPr>
          <p:nvPr>
            <p:ph idx="1"/>
          </p:nvPr>
        </p:nvSpPr>
        <p:spPr/>
        <p:txBody>
          <a:bodyPr/>
          <a:lstStyle/>
          <a:p>
            <a:pPr>
              <a:buFont typeface="Wingdings" panose="05000000000000000000" pitchFamily="2" charset="2"/>
              <a:buChar char="p"/>
            </a:pPr>
            <a:r>
              <a:rPr lang="zh-CN" altLang="en-US" dirty="0" smtClean="0"/>
              <a:t>两阶段检测器方法</a:t>
            </a:r>
            <a:endParaRPr lang="en-US" altLang="zh-CN" dirty="0" smtClean="0"/>
          </a:p>
          <a:p>
            <a:pPr lvl="1"/>
            <a:r>
              <a:rPr lang="zh-CN" altLang="en-US" dirty="0" smtClean="0"/>
              <a:t>生成可能包含物体的候选区域（</a:t>
            </a:r>
            <a:r>
              <a:rPr lang="en-US" altLang="zh-CN" dirty="0" smtClean="0"/>
              <a:t>Region Proposal</a:t>
            </a:r>
            <a:r>
              <a:rPr lang="zh-CN" altLang="en-US" dirty="0" smtClean="0"/>
              <a:t>）</a:t>
            </a:r>
            <a:endParaRPr lang="en-US" altLang="zh-CN" dirty="0" smtClean="0"/>
          </a:p>
          <a:p>
            <a:pPr lvl="1"/>
            <a:r>
              <a:rPr lang="zh-CN" altLang="en-US" dirty="0" smtClean="0"/>
              <a:t>对候选区域做进一步的分类和校准，得到最终检测结果</a:t>
            </a:r>
            <a:endParaRPr lang="en-US" altLang="zh-CN" dirty="0" smtClean="0"/>
          </a:p>
          <a:p>
            <a:pPr>
              <a:buFont typeface="Wingdings" panose="05000000000000000000" pitchFamily="2" charset="2"/>
              <a:buChar char="p"/>
            </a:pPr>
            <a:r>
              <a:rPr lang="zh-CN" altLang="en-US" dirty="0" smtClean="0"/>
              <a:t>经典</a:t>
            </a:r>
            <a:r>
              <a:rPr lang="en-US" altLang="zh-CN" dirty="0" smtClean="0"/>
              <a:t>R-CNN</a:t>
            </a:r>
            <a:r>
              <a:rPr lang="zh-CN" altLang="en-US" dirty="0" smtClean="0"/>
              <a:t>系列方法</a:t>
            </a:r>
            <a:endParaRPr lang="en-US" altLang="zh-CN" dirty="0" smtClean="0"/>
          </a:p>
          <a:p>
            <a:pPr lvl="1"/>
            <a:r>
              <a:rPr lang="en-US" altLang="zh-CN" b="1" dirty="0" smtClean="0">
                <a:latin typeface="Times New Roman" panose="02020603050405020304" pitchFamily="18" charset="0"/>
                <a:cs typeface="Times New Roman" panose="02020603050405020304" pitchFamily="18" charset="0"/>
              </a:rPr>
              <a:t>R-CNN</a:t>
            </a:r>
            <a:r>
              <a:rPr lang="en-US" altLang="zh-CN" dirty="0" smtClean="0">
                <a:latin typeface="Times New Roman" panose="02020603050405020304" pitchFamily="18" charset="0"/>
                <a:cs typeface="Times New Roman" panose="02020603050405020304" pitchFamily="18" charset="0"/>
              </a:rPr>
              <a:t>——</a:t>
            </a:r>
            <a:r>
              <a:rPr lang="en-US" altLang="zh-CN" i="1" dirty="0" smtClean="0">
                <a:latin typeface="Times New Roman" panose="02020603050405020304" pitchFamily="18" charset="0"/>
                <a:cs typeface="Times New Roman" panose="02020603050405020304" pitchFamily="18" charset="0"/>
              </a:rPr>
              <a:t>Rich </a:t>
            </a:r>
            <a:r>
              <a:rPr lang="en-US" altLang="zh-CN" i="1" dirty="0">
                <a:latin typeface="Times New Roman" panose="02020603050405020304" pitchFamily="18" charset="0"/>
                <a:cs typeface="Times New Roman" panose="02020603050405020304" pitchFamily="18" charset="0"/>
              </a:rPr>
              <a:t>feature hierarchies for accurate object detection and semantic segmentation</a:t>
            </a:r>
            <a:r>
              <a:rPr lang="zh-CN" altLang="en-US" dirty="0" smtClean="0">
                <a:latin typeface="Times New Roman" panose="02020603050405020304" pitchFamily="18" charset="0"/>
                <a:cs typeface="Times New Roman" panose="02020603050405020304" pitchFamily="18" charset="0"/>
              </a:rPr>
              <a:t>）</a:t>
            </a:r>
            <a:endParaRPr lang="en-US" altLang="zh-CN" dirty="0" smtClean="0">
              <a:latin typeface="Times New Roman" panose="02020603050405020304" pitchFamily="18" charset="0"/>
              <a:cs typeface="Times New Roman" panose="02020603050405020304" pitchFamily="18" charset="0"/>
            </a:endParaRPr>
          </a:p>
          <a:p>
            <a:pPr lvl="1"/>
            <a:r>
              <a:rPr lang="en-US" altLang="zh-CN" b="1" dirty="0" smtClean="0">
                <a:latin typeface="Times New Roman" panose="02020603050405020304" pitchFamily="18" charset="0"/>
                <a:cs typeface="Times New Roman" panose="02020603050405020304" pitchFamily="18" charset="0"/>
              </a:rPr>
              <a:t>Fast R-CNN</a:t>
            </a:r>
            <a:r>
              <a:rPr lang="en-US" altLang="zh-CN" dirty="0" smtClean="0">
                <a:latin typeface="Times New Roman" panose="02020603050405020304" pitchFamily="18" charset="0"/>
                <a:cs typeface="Times New Roman" panose="02020603050405020304" pitchFamily="18" charset="0"/>
              </a:rPr>
              <a:t>——</a:t>
            </a:r>
            <a:r>
              <a:rPr lang="en-US" altLang="zh-CN" i="1" dirty="0" smtClean="0">
                <a:latin typeface="Times New Roman" panose="02020603050405020304" pitchFamily="18" charset="0"/>
                <a:cs typeface="Times New Roman" panose="02020603050405020304" pitchFamily="18" charset="0"/>
              </a:rPr>
              <a:t>Fast R-CNN</a:t>
            </a:r>
            <a:endParaRPr lang="en-US" altLang="zh-CN" dirty="0">
              <a:latin typeface="Times New Roman" panose="02020603050405020304" pitchFamily="18" charset="0"/>
              <a:cs typeface="Times New Roman" panose="02020603050405020304" pitchFamily="18" charset="0"/>
            </a:endParaRPr>
          </a:p>
          <a:p>
            <a:pPr lvl="1"/>
            <a:r>
              <a:rPr lang="en-US" altLang="zh-CN" b="1" dirty="0" smtClean="0">
                <a:latin typeface="Times New Roman" panose="02020603050405020304" pitchFamily="18" charset="0"/>
                <a:cs typeface="Times New Roman" panose="02020603050405020304" pitchFamily="18" charset="0"/>
              </a:rPr>
              <a:t>Faster R-CNN</a:t>
            </a:r>
            <a:r>
              <a:rPr lang="en-US" altLang="zh-CN" dirty="0" smtClean="0">
                <a:latin typeface="Times New Roman" panose="02020603050405020304" pitchFamily="18" charset="0"/>
                <a:cs typeface="Times New Roman" panose="02020603050405020304" pitchFamily="18" charset="0"/>
              </a:rPr>
              <a:t>——</a:t>
            </a:r>
            <a:r>
              <a:rPr lang="en-US" altLang="zh-CN" i="1" dirty="0" smtClean="0">
                <a:latin typeface="Times New Roman" panose="02020603050405020304" pitchFamily="18" charset="0"/>
                <a:cs typeface="Times New Roman" panose="02020603050405020304" pitchFamily="18" charset="0"/>
              </a:rPr>
              <a:t>Faster </a:t>
            </a:r>
            <a:r>
              <a:rPr lang="en-US" altLang="zh-CN" i="1" dirty="0">
                <a:latin typeface="Times New Roman" panose="02020603050405020304" pitchFamily="18" charset="0"/>
                <a:cs typeface="Times New Roman" panose="02020603050405020304" pitchFamily="18" charset="0"/>
              </a:rPr>
              <a:t>R-CNN: Towards Real-Time </a:t>
            </a:r>
            <a:r>
              <a:rPr lang="en-US" altLang="zh-CN" i="1" dirty="0" smtClean="0">
                <a:latin typeface="Times New Roman" panose="02020603050405020304" pitchFamily="18" charset="0"/>
                <a:cs typeface="Times New Roman" panose="02020603050405020304" pitchFamily="18" charset="0"/>
              </a:rPr>
              <a:t>Object Detection </a:t>
            </a:r>
            <a:r>
              <a:rPr lang="en-US" altLang="zh-CN" i="1" dirty="0">
                <a:latin typeface="Times New Roman" panose="02020603050405020304" pitchFamily="18" charset="0"/>
                <a:cs typeface="Times New Roman" panose="02020603050405020304" pitchFamily="18" charset="0"/>
              </a:rPr>
              <a:t>with Region Proposal </a:t>
            </a:r>
            <a:r>
              <a:rPr lang="en-US" altLang="zh-CN" i="1" dirty="0" smtClean="0">
                <a:latin typeface="Times New Roman" panose="02020603050405020304" pitchFamily="18" charset="0"/>
                <a:cs typeface="Times New Roman" panose="02020603050405020304" pitchFamily="18" charset="0"/>
              </a:rPr>
              <a:t>Networks</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826839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R-CNN</a:t>
            </a:r>
            <a:r>
              <a:rPr lang="zh-CN" altLang="en-US" dirty="0"/>
              <a:t>：</a:t>
            </a:r>
            <a:r>
              <a:rPr lang="en-US" altLang="zh-CN" dirty="0"/>
              <a:t>Regions with CNN features</a:t>
            </a:r>
            <a:endParaRPr lang="zh-CN" altLang="en-US" dirty="0"/>
          </a:p>
        </p:txBody>
      </p:sp>
      <p:pic>
        <p:nvPicPr>
          <p:cNvPr id="5" name="内容占位符 4">
            <a:extLst>
              <a:ext uri="{FF2B5EF4-FFF2-40B4-BE49-F238E27FC236}">
                <a16:creationId xmlns:a16="http://schemas.microsoft.com/office/drawing/2014/main" id="{EFDAED59-711F-45C6-8D7A-98069E7B9B6D}"/>
              </a:ext>
            </a:extLst>
          </p:cNvPr>
          <p:cNvPicPr>
            <a:picLocks noGrp="1" noChangeAspect="1"/>
          </p:cNvPicPr>
          <p:nvPr>
            <p:ph idx="1"/>
          </p:nvPr>
        </p:nvPicPr>
        <p:blipFill>
          <a:blip r:embed="rId3"/>
          <a:stretch>
            <a:fillRect/>
          </a:stretch>
        </p:blipFill>
        <p:spPr>
          <a:xfrm>
            <a:off x="1061119" y="1825625"/>
            <a:ext cx="10069762" cy="4351338"/>
          </a:xfrm>
          <a:prstGeom prst="rect">
            <a:avLst/>
          </a:prstGeom>
        </p:spPr>
      </p:pic>
    </p:spTree>
    <p:extLst>
      <p:ext uri="{BB962C8B-B14F-4D97-AF65-F5344CB8AC3E}">
        <p14:creationId xmlns:p14="http://schemas.microsoft.com/office/powerpoint/2010/main" val="37431981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R-CNN</a:t>
            </a:r>
            <a:r>
              <a:rPr lang="zh-CN" altLang="en-US" dirty="0"/>
              <a:t>：</a:t>
            </a:r>
            <a:r>
              <a:rPr lang="en-US" altLang="zh-CN" dirty="0"/>
              <a:t>Regions with CNN features</a:t>
            </a:r>
            <a:endParaRPr lang="zh-CN" altLang="en-US" dirty="0"/>
          </a:p>
        </p:txBody>
      </p:sp>
      <p:sp>
        <p:nvSpPr>
          <p:cNvPr id="3" name="内容占位符 2"/>
          <p:cNvSpPr>
            <a:spLocks noGrp="1"/>
          </p:cNvSpPr>
          <p:nvPr>
            <p:ph sz="half" idx="1"/>
          </p:nvPr>
        </p:nvSpPr>
        <p:spPr>
          <a:xfrm>
            <a:off x="838200" y="1825625"/>
            <a:ext cx="4852916" cy="4351338"/>
          </a:xfrm>
        </p:spPr>
        <p:txBody>
          <a:bodyPr>
            <a:normAutofit/>
          </a:bodyPr>
          <a:lstStyle/>
          <a:p>
            <a:pPr marL="0" indent="0">
              <a:buNone/>
            </a:pPr>
            <a:r>
              <a:rPr lang="zh-CN" altLang="en-US" sz="2600" dirty="0"/>
              <a:t>第一</a:t>
            </a:r>
            <a:r>
              <a:rPr lang="zh-CN" altLang="en-US" sz="2600" dirty="0" smtClean="0"/>
              <a:t>步：生成候选区域</a:t>
            </a:r>
            <a:endParaRPr lang="en-US" altLang="zh-CN" sz="2600" dirty="0" smtClean="0"/>
          </a:p>
          <a:p>
            <a:pPr>
              <a:lnSpc>
                <a:spcPct val="100000"/>
              </a:lnSpc>
              <a:buFont typeface="Wingdings" panose="05000000000000000000" pitchFamily="2" charset="2"/>
              <a:buChar char="Ø"/>
            </a:pPr>
            <a:r>
              <a:rPr lang="zh-CN" altLang="en-US" sz="2200" dirty="0" smtClean="0"/>
              <a:t>传统方法：</a:t>
            </a:r>
            <a:endParaRPr lang="en-US" altLang="zh-CN" sz="2200" dirty="0" smtClean="0"/>
          </a:p>
          <a:p>
            <a:pPr lvl="1">
              <a:lnSpc>
                <a:spcPct val="100000"/>
              </a:lnSpc>
            </a:pPr>
            <a:r>
              <a:rPr lang="zh-CN" altLang="en-US" sz="2200" dirty="0" smtClean="0"/>
              <a:t>滑动窗口</a:t>
            </a:r>
            <a:r>
              <a:rPr lang="en-US" altLang="zh-CN" sz="2200" dirty="0" smtClean="0"/>
              <a:t>+</a:t>
            </a:r>
            <a:r>
              <a:rPr lang="zh-CN" altLang="en-US" sz="2200" dirty="0" smtClean="0"/>
              <a:t>图像金字塔</a:t>
            </a:r>
            <a:endParaRPr lang="en-US" altLang="zh-CN" sz="2200" dirty="0" smtClean="0"/>
          </a:p>
          <a:p>
            <a:pPr>
              <a:lnSpc>
                <a:spcPct val="100000"/>
              </a:lnSpc>
              <a:buFont typeface="Wingdings" panose="05000000000000000000" pitchFamily="2" charset="2"/>
              <a:buChar char="Ø"/>
            </a:pPr>
            <a:r>
              <a:rPr lang="zh-CN" altLang="en-US" sz="2200" dirty="0"/>
              <a:t>候选</a:t>
            </a:r>
            <a:r>
              <a:rPr lang="zh-CN" altLang="en-US" sz="2200" dirty="0" smtClean="0"/>
              <a:t>区域生成方法：</a:t>
            </a:r>
            <a:endParaRPr lang="en-US" altLang="zh-CN" sz="2200" dirty="0" smtClean="0"/>
          </a:p>
          <a:p>
            <a:pPr lvl="1">
              <a:lnSpc>
                <a:spcPct val="100000"/>
              </a:lnSpc>
            </a:pPr>
            <a:r>
              <a:rPr lang="en-US" altLang="zh-CN" sz="2200" dirty="0" smtClean="0"/>
              <a:t>Selective Search</a:t>
            </a:r>
            <a:r>
              <a:rPr lang="zh-CN" altLang="en-US" sz="2200" dirty="0" smtClean="0"/>
              <a:t>方法</a:t>
            </a:r>
            <a:endParaRPr lang="en-US" altLang="zh-CN" sz="2200" dirty="0" smtClean="0"/>
          </a:p>
          <a:p>
            <a:pPr lvl="2">
              <a:lnSpc>
                <a:spcPct val="100000"/>
              </a:lnSpc>
              <a:buFontTx/>
              <a:buChar char="-"/>
            </a:pPr>
            <a:r>
              <a:rPr lang="zh-CN" altLang="en-US" sz="2200" dirty="0" smtClean="0"/>
              <a:t>无监督：</a:t>
            </a:r>
            <a:endParaRPr lang="en-US" altLang="zh-CN" sz="2200" dirty="0" smtClean="0"/>
          </a:p>
          <a:p>
            <a:pPr lvl="2">
              <a:lnSpc>
                <a:spcPct val="100000"/>
              </a:lnSpc>
              <a:buFontTx/>
              <a:buChar char="-"/>
            </a:pPr>
            <a:r>
              <a:rPr lang="zh-CN" altLang="en-US" sz="2200" dirty="0" smtClean="0"/>
              <a:t>数据驱动：</a:t>
            </a:r>
            <a:endParaRPr lang="en-US" altLang="zh-CN" sz="2200" dirty="0" smtClean="0"/>
          </a:p>
          <a:p>
            <a:pPr lvl="2">
              <a:lnSpc>
                <a:spcPct val="100000"/>
              </a:lnSpc>
              <a:buFontTx/>
              <a:buChar char="-"/>
            </a:pPr>
            <a:r>
              <a:rPr lang="zh-CN" altLang="en-US" sz="2200" dirty="0" smtClean="0"/>
              <a:t>基于图像分割任务</a:t>
            </a:r>
            <a:endParaRPr lang="zh-CN" altLang="en-US" sz="2200" dirty="0"/>
          </a:p>
        </p:txBody>
      </p:sp>
      <p:pic>
        <p:nvPicPr>
          <p:cNvPr id="5" name="内容占位符 4"/>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918619" y="1690688"/>
            <a:ext cx="3790666" cy="2076094"/>
          </a:xfrm>
        </p:spPr>
      </p:pic>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3903260"/>
            <a:ext cx="5640081" cy="2708053"/>
          </a:xfrm>
          <a:prstGeom prst="rect">
            <a:avLst/>
          </a:prstGeom>
        </p:spPr>
      </p:pic>
      <p:sp>
        <p:nvSpPr>
          <p:cNvPr id="6" name="矩形 5"/>
          <p:cNvSpPr/>
          <p:nvPr/>
        </p:nvSpPr>
        <p:spPr>
          <a:xfrm>
            <a:off x="11063344" y="4216997"/>
            <a:ext cx="580912" cy="89686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1946616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R-CNN</a:t>
            </a:r>
            <a:r>
              <a:rPr lang="zh-CN" altLang="en-US" dirty="0"/>
              <a:t>：</a:t>
            </a:r>
            <a:r>
              <a:rPr lang="en-US" altLang="zh-CN" dirty="0"/>
              <a:t>Regions with CNN features</a:t>
            </a:r>
            <a:endParaRPr lang="zh-CN" altLang="en-US" dirty="0"/>
          </a:p>
        </p:txBody>
      </p:sp>
      <p:sp>
        <p:nvSpPr>
          <p:cNvPr id="3" name="内容占位符 2"/>
          <p:cNvSpPr>
            <a:spLocks noGrp="1"/>
          </p:cNvSpPr>
          <p:nvPr>
            <p:ph sz="half" idx="1"/>
          </p:nvPr>
        </p:nvSpPr>
        <p:spPr>
          <a:xfrm>
            <a:off x="838200" y="1825625"/>
            <a:ext cx="5726373" cy="4351338"/>
          </a:xfrm>
        </p:spPr>
        <p:txBody>
          <a:bodyPr>
            <a:normAutofit fontScale="92500" lnSpcReduction="10000"/>
          </a:bodyPr>
          <a:lstStyle/>
          <a:p>
            <a:pPr marL="0" indent="0">
              <a:buNone/>
            </a:pPr>
            <a:r>
              <a:rPr lang="en-US" altLang="zh-CN" dirty="0"/>
              <a:t>Selective </a:t>
            </a:r>
            <a:r>
              <a:rPr lang="en-US" altLang="zh-CN" dirty="0" smtClean="0"/>
              <a:t>Search</a:t>
            </a:r>
            <a:r>
              <a:rPr lang="zh-CN" altLang="en-US" dirty="0" smtClean="0"/>
              <a:t>算法</a:t>
            </a:r>
            <a:endParaRPr lang="en-US" altLang="zh-CN" dirty="0" smtClean="0"/>
          </a:p>
          <a:p>
            <a:pPr marL="514350" indent="-514350">
              <a:buFont typeface="+mj-lt"/>
              <a:buAutoNum type="arabicPeriod"/>
            </a:pPr>
            <a:r>
              <a:rPr lang="zh-CN" altLang="en-US" sz="2400" dirty="0" smtClean="0"/>
              <a:t>用现有分割方法将图像快速划分为多个区域，得到区域集</a:t>
            </a:r>
            <a:r>
              <a:rPr lang="en-US" altLang="zh-CN" sz="2400" dirty="0" smtClean="0"/>
              <a:t>R</a:t>
            </a:r>
          </a:p>
          <a:p>
            <a:pPr marL="514350" indent="-514350">
              <a:buFont typeface="+mj-lt"/>
              <a:buAutoNum type="arabicPeriod"/>
            </a:pPr>
            <a:r>
              <a:rPr lang="zh-CN" altLang="en-US" sz="2400" dirty="0"/>
              <a:t>计算区域集</a:t>
            </a:r>
            <a:r>
              <a:rPr lang="en-US" altLang="zh-CN" sz="2400" dirty="0"/>
              <a:t>R</a:t>
            </a:r>
            <a:r>
              <a:rPr lang="zh-CN" altLang="en-US" sz="2400" dirty="0"/>
              <a:t>里每个相邻区域的相似度</a:t>
            </a:r>
            <a:r>
              <a:rPr lang="en-US" altLang="zh-CN" sz="2400" dirty="0"/>
              <a:t>S={s1,s2,…} </a:t>
            </a:r>
            <a:endParaRPr lang="en-US" altLang="zh-CN" sz="2400" dirty="0" smtClean="0"/>
          </a:p>
          <a:p>
            <a:pPr marL="514350" indent="-514350">
              <a:buFont typeface="+mj-lt"/>
              <a:buAutoNum type="arabicPeriod"/>
            </a:pPr>
            <a:r>
              <a:rPr lang="zh-CN" altLang="en-US" sz="2400" dirty="0"/>
              <a:t>找出相似度最高的两个区域，将其合并为新集，添加进</a:t>
            </a:r>
            <a:r>
              <a:rPr lang="en-US" altLang="zh-CN" sz="2400" dirty="0"/>
              <a:t>R </a:t>
            </a:r>
            <a:endParaRPr lang="en-US" altLang="zh-CN" sz="2400" dirty="0" smtClean="0"/>
          </a:p>
          <a:p>
            <a:pPr marL="514350" indent="-514350">
              <a:buFont typeface="+mj-lt"/>
              <a:buAutoNum type="arabicPeriod"/>
            </a:pPr>
            <a:r>
              <a:rPr lang="zh-CN" altLang="en-US" sz="2400" dirty="0"/>
              <a:t>从</a:t>
            </a:r>
            <a:r>
              <a:rPr lang="en-US" altLang="zh-CN" sz="2400" dirty="0"/>
              <a:t>S</a:t>
            </a:r>
            <a:r>
              <a:rPr lang="zh-CN" altLang="en-US" sz="2400" dirty="0"/>
              <a:t>中移除所有与第</a:t>
            </a:r>
            <a:r>
              <a:rPr lang="en-US" altLang="zh-CN" sz="2400" dirty="0"/>
              <a:t>3</a:t>
            </a:r>
            <a:r>
              <a:rPr lang="zh-CN" altLang="en-US" sz="2400" dirty="0"/>
              <a:t>步中</a:t>
            </a:r>
            <a:r>
              <a:rPr lang="zh-CN" altLang="en-US" sz="2400" dirty="0" smtClean="0"/>
              <a:t>有关子集</a:t>
            </a:r>
            <a:r>
              <a:rPr lang="zh-CN" altLang="en-US" sz="2400" dirty="0"/>
              <a:t> </a:t>
            </a:r>
            <a:endParaRPr lang="en-US" altLang="zh-CN" sz="2400" dirty="0" smtClean="0"/>
          </a:p>
          <a:p>
            <a:pPr marL="514350" indent="-514350">
              <a:buFont typeface="+mj-lt"/>
              <a:buAutoNum type="arabicPeriod"/>
            </a:pPr>
            <a:r>
              <a:rPr lang="zh-CN" altLang="en-US" sz="2400" dirty="0"/>
              <a:t>计算新集与所有子集的相似度 </a:t>
            </a:r>
            <a:endParaRPr lang="en-US" altLang="zh-CN" sz="2400" dirty="0" smtClean="0"/>
          </a:p>
          <a:p>
            <a:pPr marL="514350" indent="-514350">
              <a:buFont typeface="+mj-lt"/>
              <a:buAutoNum type="arabicPeriod"/>
            </a:pPr>
            <a:r>
              <a:rPr lang="zh-CN" altLang="en-US" sz="2400" dirty="0"/>
              <a:t>跳至第三步，不断循环，合并，直至</a:t>
            </a:r>
            <a:r>
              <a:rPr lang="en-US" altLang="zh-CN" sz="2400" dirty="0"/>
              <a:t>S</a:t>
            </a:r>
            <a:r>
              <a:rPr lang="zh-CN" altLang="en-US" sz="2400" dirty="0"/>
              <a:t>为空（到不能再合并时为止</a:t>
            </a:r>
            <a:r>
              <a:rPr lang="zh-CN" altLang="en-US" sz="2400" dirty="0" smtClean="0"/>
              <a:t>）</a:t>
            </a:r>
            <a:endParaRPr lang="en-US" altLang="zh-CN" sz="2400" dirty="0" smtClean="0"/>
          </a:p>
          <a:p>
            <a:pPr marL="514350" indent="-514350">
              <a:buFont typeface="+mj-lt"/>
              <a:buAutoNum type="arabicPeriod"/>
            </a:pPr>
            <a:r>
              <a:rPr lang="zh-CN" altLang="en-US" sz="2400" dirty="0" smtClean="0"/>
              <a:t>基于所有产生的区域给出对应的矩形框</a:t>
            </a:r>
            <a:endParaRPr lang="zh-CN" altLang="en-US" sz="2400" dirty="0"/>
          </a:p>
        </p:txBody>
      </p:sp>
      <p:pic>
        <p:nvPicPr>
          <p:cNvPr id="5" name="内容占位符 4"/>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513584" y="3429000"/>
            <a:ext cx="5437305" cy="2663868"/>
          </a:xfrm>
        </p:spPr>
      </p:pic>
      <p:pic>
        <p:nvPicPr>
          <p:cNvPr id="6" name="内容占位符 4">
            <a:extLst>
              <a:ext uri="{FF2B5EF4-FFF2-40B4-BE49-F238E27FC236}">
                <a16:creationId xmlns:a16="http://schemas.microsoft.com/office/drawing/2014/main" id="{EFDAED59-711F-45C6-8D7A-98069E7B9B6D}"/>
              </a:ext>
            </a:extLst>
          </p:cNvPr>
          <p:cNvPicPr>
            <a:picLocks noChangeAspect="1"/>
          </p:cNvPicPr>
          <p:nvPr/>
        </p:nvPicPr>
        <p:blipFill rotWithShape="1">
          <a:blip r:embed="rId4"/>
          <a:srcRect t="22128" b="7079"/>
          <a:stretch/>
        </p:blipFill>
        <p:spPr>
          <a:xfrm>
            <a:off x="6778486" y="1746914"/>
            <a:ext cx="4907502" cy="1501255"/>
          </a:xfrm>
          <a:prstGeom prst="rect">
            <a:avLst/>
          </a:prstGeom>
        </p:spPr>
      </p:pic>
      <p:sp>
        <p:nvSpPr>
          <p:cNvPr id="4" name="矩形 3"/>
          <p:cNvSpPr/>
          <p:nvPr/>
        </p:nvSpPr>
        <p:spPr>
          <a:xfrm>
            <a:off x="7779224" y="1746914"/>
            <a:ext cx="1064525" cy="105087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355994486"/>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431</TotalTime>
  <Words>1839</Words>
  <Application>Microsoft Office PowerPoint</Application>
  <PresentationFormat>宽屏</PresentationFormat>
  <Paragraphs>234</Paragraphs>
  <Slides>28</Slides>
  <Notes>18</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28</vt:i4>
      </vt:variant>
    </vt:vector>
  </HeadingPairs>
  <TitlesOfParts>
    <vt:vector size="35" baseType="lpstr">
      <vt:lpstr>等线</vt:lpstr>
      <vt:lpstr>等线 Light</vt:lpstr>
      <vt:lpstr>黑体</vt:lpstr>
      <vt:lpstr>Arial</vt:lpstr>
      <vt:lpstr>Times New Roman</vt:lpstr>
      <vt:lpstr>Wingdings</vt:lpstr>
      <vt:lpstr>Office 主题​​</vt:lpstr>
      <vt:lpstr>Object Detection Based On Deep Learning</vt:lpstr>
      <vt:lpstr>背景介绍——知识框架</vt:lpstr>
      <vt:lpstr>背景介绍——任务定义</vt:lpstr>
      <vt:lpstr>背景介绍——检测流程</vt:lpstr>
      <vt:lpstr>深度目标检测</vt:lpstr>
      <vt:lpstr>深度目标检测</vt:lpstr>
      <vt:lpstr>R-CNN：Regions with CNN features</vt:lpstr>
      <vt:lpstr>R-CNN：Regions with CNN features</vt:lpstr>
      <vt:lpstr>R-CNN：Regions with CNN features</vt:lpstr>
      <vt:lpstr>R-CNN：Regions with CNN features</vt:lpstr>
      <vt:lpstr>R-CNN：Regions with CNN features</vt:lpstr>
      <vt:lpstr>R-CNN：Regions with CNN features</vt:lpstr>
      <vt:lpstr>R-CNN：Regions with CNN features</vt:lpstr>
      <vt:lpstr>R-CNN：Regions with CNN features</vt:lpstr>
      <vt:lpstr>R-CNN：Regions with CNN features</vt:lpstr>
      <vt:lpstr>R-CNN：Regions with CNN features</vt:lpstr>
      <vt:lpstr>R-CNN：Regions with CNN features</vt:lpstr>
      <vt:lpstr>Fast R-CNN</vt:lpstr>
      <vt:lpstr>Fast R-CNN</vt:lpstr>
      <vt:lpstr>Fast R-CNN</vt:lpstr>
      <vt:lpstr>Fast R-CNN</vt:lpstr>
      <vt:lpstr>Fast R-CNN</vt:lpstr>
      <vt:lpstr>Faster R-CNN</vt:lpstr>
      <vt:lpstr>Faster R-CNN</vt:lpstr>
      <vt:lpstr>Faster R-CNN</vt:lpstr>
      <vt:lpstr>Faster R-CNN</vt:lpstr>
      <vt:lpstr>总结</vt:lpstr>
      <vt:lpstr>总结</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Object Detection Based On Deep Learning</dc:title>
  <dc:creator>Win Joe</dc:creator>
  <cp:lastModifiedBy>Win Joe</cp:lastModifiedBy>
  <cp:revision>52</cp:revision>
  <dcterms:created xsi:type="dcterms:W3CDTF">2018-12-09T09:45:02Z</dcterms:created>
  <dcterms:modified xsi:type="dcterms:W3CDTF">2018-12-11T04:10:49Z</dcterms:modified>
</cp:coreProperties>
</file>